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6" r:id="rId11"/>
    <p:sldId id="267" r:id="rId12"/>
    <p:sldId id="276" r:id="rId13"/>
    <p:sldId id="269" r:id="rId14"/>
    <p:sldId id="270" r:id="rId15"/>
    <p:sldId id="271" r:id="rId16"/>
    <p:sldId id="272" r:id="rId17"/>
    <p:sldId id="275"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snapToGrid="0">
      <p:cViewPr varScale="1">
        <p:scale>
          <a:sx n="143" d="100"/>
          <a:sy n="143" d="100"/>
        </p:scale>
        <p:origin x="76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fb0d8dff8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fb0d8dff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fb0d8dff8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fb0d8dff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fb0d8dff8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fb0d8dff8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9656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fb0d8dff8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fb0d8dff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fb0d8dff8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fb0d8dff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fb0d8dff8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fb0d8dff8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fb0d8dff8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fb0d8dff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fb0d8dff8_7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fb0d8dff8_7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fb0d8df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fb0d8df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fb0d8dff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fb0d8dff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fb0d8dff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fb0d8dff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fb0d8dff8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fb0d8dff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fb0d8dff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fb0d8dff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fb0d8dff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fb0d8dff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fb0d8dff8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fb0d8dff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fb0d8dff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fb0d8dff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mailto:hstephen@pasco.k12.fl.us" TargetMode="External"/><Relationship Id="rId3" Type="http://schemas.openxmlformats.org/officeDocument/2006/relationships/hyperlink" Target="mailto:andiaz@pasco.k12.fl.us" TargetMode="External"/><Relationship Id="rId7" Type="http://schemas.openxmlformats.org/officeDocument/2006/relationships/hyperlink" Target="mailto:aregatei@pasco.k12.fl.u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mailto:akelley@pasco.k12.fl.us" TargetMode="External"/><Relationship Id="rId5" Type="http://schemas.openxmlformats.org/officeDocument/2006/relationships/hyperlink" Target="mailto:shaas@pasco.k12.fl.us" TargetMode="External"/><Relationship Id="rId4" Type="http://schemas.openxmlformats.org/officeDocument/2006/relationships/hyperlink" Target="mailto:sgonzale@pasco.k12.fl.us" TargetMode="Externa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smes.pasco.k12.fl.u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apps.raptortech.com/Apply/MTU4OmVuLVV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52400"/>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rgbClr val="FFFFFF"/>
                </a:solidFill>
                <a:latin typeface="Lobster"/>
                <a:ea typeface="Lobster"/>
                <a:cs typeface="Lobster"/>
                <a:sym typeface="Lobster"/>
              </a:rPr>
              <a:t>Welcome to the 5th Grade Virtual Open House</a:t>
            </a:r>
            <a:endParaRPr>
              <a:solidFill>
                <a:srgbClr val="FFFFFF"/>
              </a:solidFill>
              <a:latin typeface="Lobster"/>
              <a:ea typeface="Lobster"/>
              <a:cs typeface="Lobster"/>
              <a:sym typeface="Lobster"/>
            </a:endParaRPr>
          </a:p>
        </p:txBody>
      </p:sp>
      <p:pic>
        <p:nvPicPr>
          <p:cNvPr id="55" name="Google Shape;55;p13"/>
          <p:cNvPicPr preferRelativeResize="0"/>
          <p:nvPr/>
        </p:nvPicPr>
        <p:blipFill>
          <a:blip r:embed="rId3">
            <a:alphaModFix/>
          </a:blip>
          <a:stretch>
            <a:fillRect/>
          </a:stretch>
        </p:blipFill>
        <p:spPr>
          <a:xfrm>
            <a:off x="2832150" y="1968250"/>
            <a:ext cx="3168775" cy="2969775"/>
          </a:xfrm>
          <a:prstGeom prst="rect">
            <a:avLst/>
          </a:prstGeom>
          <a:noFill/>
          <a:ln>
            <a:noFill/>
          </a:ln>
        </p:spPr>
      </p:pic>
      <p:pic>
        <p:nvPicPr>
          <p:cNvPr id="56" name="Google Shape;56;p13"/>
          <p:cNvPicPr preferRelativeResize="0"/>
          <p:nvPr/>
        </p:nvPicPr>
        <p:blipFill>
          <a:blip r:embed="rId4">
            <a:alphaModFix/>
          </a:blip>
          <a:stretch>
            <a:fillRect/>
          </a:stretch>
        </p:blipFill>
        <p:spPr>
          <a:xfrm>
            <a:off x="6738375" y="2571750"/>
            <a:ext cx="1628550" cy="1628550"/>
          </a:xfrm>
          <a:prstGeom prst="rect">
            <a:avLst/>
          </a:prstGeom>
          <a:noFill/>
          <a:ln>
            <a:noFill/>
          </a:ln>
        </p:spPr>
      </p:pic>
      <p:pic>
        <p:nvPicPr>
          <p:cNvPr id="57" name="Google Shape;57;p13"/>
          <p:cNvPicPr preferRelativeResize="0"/>
          <p:nvPr/>
        </p:nvPicPr>
        <p:blipFill>
          <a:blip r:embed="rId5">
            <a:alphaModFix/>
          </a:blip>
          <a:stretch>
            <a:fillRect/>
          </a:stretch>
        </p:blipFill>
        <p:spPr>
          <a:xfrm>
            <a:off x="531650" y="2185162"/>
            <a:ext cx="1842426" cy="18424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21907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000">
                <a:solidFill>
                  <a:srgbClr val="FFFFFF"/>
                </a:solidFill>
                <a:latin typeface="Lobster"/>
                <a:ea typeface="Lobster"/>
                <a:cs typeface="Lobster"/>
                <a:sym typeface="Lobster"/>
              </a:rPr>
              <a:t>PTA</a:t>
            </a:r>
            <a:endParaRPr sz="4000">
              <a:solidFill>
                <a:srgbClr val="FFFFFF"/>
              </a:solidFill>
              <a:latin typeface="Lobster"/>
              <a:ea typeface="Lobster"/>
              <a:cs typeface="Lobster"/>
              <a:sym typeface="Lobster"/>
            </a:endParaRPr>
          </a:p>
        </p:txBody>
      </p:sp>
      <p:sp>
        <p:nvSpPr>
          <p:cNvPr id="123" name="Google Shape;123;p23"/>
          <p:cNvSpPr txBox="1">
            <a:spLocks noGrp="1"/>
          </p:cNvSpPr>
          <p:nvPr>
            <p:ph type="body" idx="1"/>
          </p:nvPr>
        </p:nvSpPr>
        <p:spPr>
          <a:xfrm>
            <a:off x="311700" y="1121950"/>
            <a:ext cx="8520600" cy="34164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 sz="2400">
                <a:solidFill>
                  <a:srgbClr val="FF9900"/>
                </a:solidFill>
                <a:latin typeface="Georgia"/>
                <a:ea typeface="Georgia"/>
                <a:cs typeface="Georgia"/>
                <a:sym typeface="Georgia"/>
              </a:rPr>
              <a:t>The class with the most parents/guardians joining will earn a pizza party.  This is a great way to support our school! If you need further information please contact the front office on how to become a member.</a:t>
            </a:r>
            <a:endParaRPr sz="2400">
              <a:solidFill>
                <a:schemeClr val="lt1"/>
              </a:solidFill>
            </a:endParaRPr>
          </a:p>
        </p:txBody>
      </p:sp>
      <p:pic>
        <p:nvPicPr>
          <p:cNvPr id="124" name="Google Shape;124;p23"/>
          <p:cNvPicPr preferRelativeResize="0"/>
          <p:nvPr/>
        </p:nvPicPr>
        <p:blipFill>
          <a:blip r:embed="rId3">
            <a:alphaModFix/>
          </a:blip>
          <a:stretch>
            <a:fillRect/>
          </a:stretch>
        </p:blipFill>
        <p:spPr>
          <a:xfrm>
            <a:off x="3011750" y="3018900"/>
            <a:ext cx="3364425" cy="1959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24567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000">
                <a:solidFill>
                  <a:srgbClr val="FFFFFF"/>
                </a:solidFill>
                <a:latin typeface="Lobster"/>
                <a:ea typeface="Lobster"/>
                <a:cs typeface="Lobster"/>
                <a:sym typeface="Lobster"/>
              </a:rPr>
              <a:t>Custody Issues</a:t>
            </a:r>
            <a:endParaRPr sz="4000">
              <a:solidFill>
                <a:srgbClr val="FFFFFF"/>
              </a:solidFill>
              <a:latin typeface="Lobster"/>
              <a:ea typeface="Lobster"/>
              <a:cs typeface="Lobster"/>
              <a:sym typeface="Lobster"/>
            </a:endParaRPr>
          </a:p>
        </p:txBody>
      </p:sp>
      <p:sp>
        <p:nvSpPr>
          <p:cNvPr id="130" name="Google Shape;130;p24"/>
          <p:cNvSpPr txBox="1">
            <a:spLocks noGrp="1"/>
          </p:cNvSpPr>
          <p:nvPr>
            <p:ph type="body" idx="1"/>
          </p:nvPr>
        </p:nvSpPr>
        <p:spPr>
          <a:xfrm>
            <a:off x="311700" y="1000075"/>
            <a:ext cx="8520600" cy="34164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 sz="3000">
                <a:solidFill>
                  <a:srgbClr val="FF9900"/>
                </a:solidFill>
                <a:latin typeface="Georgia"/>
                <a:ea typeface="Georgia"/>
                <a:cs typeface="Georgia"/>
                <a:sym typeface="Georgia"/>
              </a:rPr>
              <a:t>If you have a custody issue, please let the front office know. Student safety is our top priority. </a:t>
            </a:r>
            <a:endParaRPr sz="3000">
              <a:solidFill>
                <a:srgbClr val="FF9900"/>
              </a:solidFill>
              <a:latin typeface="Georgia"/>
              <a:ea typeface="Georgia"/>
              <a:cs typeface="Georgia"/>
              <a:sym typeface="Georgia"/>
            </a:endParaRPr>
          </a:p>
        </p:txBody>
      </p:sp>
      <p:pic>
        <p:nvPicPr>
          <p:cNvPr id="131" name="Google Shape;131;p24"/>
          <p:cNvPicPr preferRelativeResize="0"/>
          <p:nvPr/>
        </p:nvPicPr>
        <p:blipFill>
          <a:blip r:embed="rId3">
            <a:alphaModFix/>
          </a:blip>
          <a:stretch>
            <a:fillRect/>
          </a:stretch>
        </p:blipFill>
        <p:spPr>
          <a:xfrm>
            <a:off x="2712162" y="2413725"/>
            <a:ext cx="3719675" cy="2155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11700" y="24567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000" dirty="0">
                <a:solidFill>
                  <a:srgbClr val="FFFFFF"/>
                </a:solidFill>
                <a:latin typeface="Lobster"/>
                <a:ea typeface="Lobster"/>
                <a:cs typeface="Lobster"/>
                <a:sym typeface="Lobster"/>
              </a:rPr>
              <a:t>Team Behavior Expectations: RCA App</a:t>
            </a:r>
            <a:r>
              <a:rPr lang="en" dirty="0">
                <a:solidFill>
                  <a:srgbClr val="FFFFFF"/>
                </a:solidFill>
              </a:rPr>
              <a:t> </a:t>
            </a:r>
            <a:endParaRPr dirty="0">
              <a:solidFill>
                <a:srgbClr val="FFFFFF"/>
              </a:solidFill>
            </a:endParaRPr>
          </a:p>
        </p:txBody>
      </p:sp>
      <p:sp>
        <p:nvSpPr>
          <p:cNvPr id="137" name="Google Shape;137;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FF9900"/>
                </a:solidFill>
                <a:latin typeface="Georgia"/>
                <a:ea typeface="Georgia"/>
                <a:cs typeface="Georgia"/>
                <a:sym typeface="Georgia"/>
              </a:rPr>
              <a:t>It is important that our 5th graders follow all our school rules.  We will reward behavior with RCA House points.  </a:t>
            </a:r>
            <a:r>
              <a:rPr lang="en-US" dirty="0">
                <a:solidFill>
                  <a:srgbClr val="FF9900"/>
                </a:solidFill>
                <a:latin typeface="Georgia"/>
                <a:ea typeface="Georgia"/>
                <a:cs typeface="Georgia"/>
                <a:sym typeface="Georgia"/>
              </a:rPr>
              <a:t>This is a way to see in real time how each House is doing and to see how students are earning points for their positive behavior. </a:t>
            </a:r>
            <a:endParaRPr dirty="0">
              <a:solidFill>
                <a:srgbClr val="FF9900"/>
              </a:solidFill>
              <a:latin typeface="Georgia"/>
              <a:ea typeface="Georgia"/>
              <a:cs typeface="Georgia"/>
              <a:sym typeface="Georgia"/>
            </a:endParaRPr>
          </a:p>
          <a:p>
            <a:pPr marL="0" lvl="0" indent="0">
              <a:spcBef>
                <a:spcPts val="1600"/>
              </a:spcBef>
              <a:spcAft>
                <a:spcPts val="1600"/>
              </a:spcAft>
              <a:buNone/>
            </a:pPr>
            <a:endParaRPr dirty="0">
              <a:solidFill>
                <a:srgbClr val="FF9900"/>
              </a:solidFill>
              <a:latin typeface="Georgia"/>
              <a:ea typeface="Georgia"/>
              <a:cs typeface="Georgia"/>
              <a:sym typeface="Georgia"/>
            </a:endParaRPr>
          </a:p>
        </p:txBody>
      </p:sp>
      <p:sp>
        <p:nvSpPr>
          <p:cNvPr id="139" name="Google Shape;139;p25"/>
          <p:cNvSpPr txBox="1"/>
          <p:nvPr/>
        </p:nvSpPr>
        <p:spPr>
          <a:xfrm>
            <a:off x="1543458" y="1865500"/>
            <a:ext cx="3000000" cy="30000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endParaRPr dirty="0"/>
          </a:p>
        </p:txBody>
      </p:sp>
      <p:pic>
        <p:nvPicPr>
          <p:cNvPr id="3" name="Picture 2">
            <a:extLst>
              <a:ext uri="{FF2B5EF4-FFF2-40B4-BE49-F238E27FC236}">
                <a16:creationId xmlns:a16="http://schemas.microsoft.com/office/drawing/2014/main" id="{FAB547F5-0ECF-0540-AC00-7DB5F28ED6D9}"/>
              </a:ext>
            </a:extLst>
          </p:cNvPr>
          <p:cNvPicPr>
            <a:picLocks noChangeAspect="1"/>
          </p:cNvPicPr>
          <p:nvPr/>
        </p:nvPicPr>
        <p:blipFill>
          <a:blip r:embed="rId3"/>
          <a:stretch>
            <a:fillRect/>
          </a:stretch>
        </p:blipFill>
        <p:spPr>
          <a:xfrm>
            <a:off x="3667233" y="2397344"/>
            <a:ext cx="2013764" cy="1936312"/>
          </a:xfrm>
          <a:prstGeom prst="rect">
            <a:avLst/>
          </a:prstGeom>
        </p:spPr>
      </p:pic>
    </p:spTree>
    <p:extLst>
      <p:ext uri="{BB962C8B-B14F-4D97-AF65-F5344CB8AC3E}">
        <p14:creationId xmlns:p14="http://schemas.microsoft.com/office/powerpoint/2010/main" val="896698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311700" y="258950"/>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000">
                <a:solidFill>
                  <a:srgbClr val="FFFFFF"/>
                </a:solidFill>
                <a:latin typeface="Lobster"/>
                <a:ea typeface="Lobster"/>
                <a:cs typeface="Lobster"/>
                <a:sym typeface="Lobster"/>
              </a:rPr>
              <a:t>Defining Design </a:t>
            </a:r>
            <a:endParaRPr sz="4000">
              <a:solidFill>
                <a:srgbClr val="FFFFFF"/>
              </a:solidFill>
              <a:latin typeface="Lobster"/>
              <a:ea typeface="Lobster"/>
              <a:cs typeface="Lobster"/>
              <a:sym typeface="Lobster"/>
            </a:endParaRPr>
          </a:p>
        </p:txBody>
      </p:sp>
      <p:sp>
        <p:nvSpPr>
          <p:cNvPr id="145" name="Google Shape;145;p26"/>
          <p:cNvSpPr txBox="1">
            <a:spLocks noGrp="1"/>
          </p:cNvSpPr>
          <p:nvPr>
            <p:ph type="body" idx="1"/>
          </p:nvPr>
        </p:nvSpPr>
        <p:spPr>
          <a:xfrm>
            <a:off x="2369400" y="1183275"/>
            <a:ext cx="4674600" cy="23442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 sz="2400">
                <a:solidFill>
                  <a:srgbClr val="FF9900"/>
                </a:solidFill>
                <a:latin typeface="Georgia"/>
                <a:ea typeface="Georgia"/>
                <a:cs typeface="Georgia"/>
                <a:sym typeface="Georgia"/>
              </a:rPr>
              <a:t>Defining Design is an opportunity for students to work through the design process to solve a real-world problem with a focus in compassion.</a:t>
            </a:r>
            <a:r>
              <a:rPr lang="en" sz="2400">
                <a:solidFill>
                  <a:schemeClr val="lt1"/>
                </a:solidFill>
              </a:rPr>
              <a:t> </a:t>
            </a:r>
            <a:endParaRPr sz="2400">
              <a:solidFill>
                <a:schemeClr val="lt1"/>
              </a:solidFill>
            </a:endParaRPr>
          </a:p>
        </p:txBody>
      </p:sp>
      <p:pic>
        <p:nvPicPr>
          <p:cNvPr id="146" name="Google Shape;146;p26"/>
          <p:cNvPicPr preferRelativeResize="0"/>
          <p:nvPr/>
        </p:nvPicPr>
        <p:blipFill>
          <a:blip r:embed="rId3">
            <a:alphaModFix/>
          </a:blip>
          <a:stretch>
            <a:fillRect/>
          </a:stretch>
        </p:blipFill>
        <p:spPr>
          <a:xfrm>
            <a:off x="170700" y="1924938"/>
            <a:ext cx="2123950" cy="1415587"/>
          </a:xfrm>
          <a:prstGeom prst="rect">
            <a:avLst/>
          </a:prstGeom>
          <a:noFill/>
          <a:ln>
            <a:noFill/>
          </a:ln>
        </p:spPr>
      </p:pic>
      <p:pic>
        <p:nvPicPr>
          <p:cNvPr id="147" name="Google Shape;147;p26"/>
          <p:cNvPicPr preferRelativeResize="0"/>
          <p:nvPr/>
        </p:nvPicPr>
        <p:blipFill>
          <a:blip r:embed="rId4">
            <a:alphaModFix/>
          </a:blip>
          <a:stretch>
            <a:fillRect/>
          </a:stretch>
        </p:blipFill>
        <p:spPr>
          <a:xfrm>
            <a:off x="170700" y="445025"/>
            <a:ext cx="2123950" cy="1415624"/>
          </a:xfrm>
          <a:prstGeom prst="rect">
            <a:avLst/>
          </a:prstGeom>
          <a:noFill/>
          <a:ln>
            <a:noFill/>
          </a:ln>
        </p:spPr>
      </p:pic>
      <p:pic>
        <p:nvPicPr>
          <p:cNvPr id="148" name="Google Shape;148;p26"/>
          <p:cNvPicPr preferRelativeResize="0"/>
          <p:nvPr/>
        </p:nvPicPr>
        <p:blipFill>
          <a:blip r:embed="rId5">
            <a:alphaModFix/>
          </a:blip>
          <a:stretch>
            <a:fillRect/>
          </a:stretch>
        </p:blipFill>
        <p:spPr>
          <a:xfrm>
            <a:off x="7044000" y="1511275"/>
            <a:ext cx="1979950" cy="2577850"/>
          </a:xfrm>
          <a:prstGeom prst="rect">
            <a:avLst/>
          </a:prstGeom>
          <a:noFill/>
          <a:ln>
            <a:noFill/>
          </a:ln>
        </p:spPr>
      </p:pic>
      <p:pic>
        <p:nvPicPr>
          <p:cNvPr id="149" name="Google Shape;149;p26"/>
          <p:cNvPicPr preferRelativeResize="0"/>
          <p:nvPr/>
        </p:nvPicPr>
        <p:blipFill>
          <a:blip r:embed="rId6">
            <a:alphaModFix/>
          </a:blip>
          <a:stretch>
            <a:fillRect/>
          </a:stretch>
        </p:blipFill>
        <p:spPr>
          <a:xfrm>
            <a:off x="170700" y="3404825"/>
            <a:ext cx="2123950" cy="1600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311700" y="23237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000">
                <a:solidFill>
                  <a:srgbClr val="FFFFFF"/>
                </a:solidFill>
                <a:latin typeface="Lobster"/>
                <a:ea typeface="Lobster"/>
                <a:cs typeface="Lobster"/>
                <a:sym typeface="Lobster"/>
              </a:rPr>
              <a:t>Design on Display</a:t>
            </a:r>
            <a:endParaRPr sz="4000">
              <a:solidFill>
                <a:srgbClr val="FFFFFF"/>
              </a:solidFill>
              <a:latin typeface="Lobster"/>
              <a:ea typeface="Lobster"/>
              <a:cs typeface="Lobster"/>
              <a:sym typeface="Lobster"/>
            </a:endParaRPr>
          </a:p>
        </p:txBody>
      </p:sp>
      <p:sp>
        <p:nvSpPr>
          <p:cNvPr id="155" name="Google Shape;155;p27"/>
          <p:cNvSpPr txBox="1">
            <a:spLocks noGrp="1"/>
          </p:cNvSpPr>
          <p:nvPr>
            <p:ph type="body" idx="1"/>
          </p:nvPr>
        </p:nvSpPr>
        <p:spPr>
          <a:xfrm>
            <a:off x="790400" y="1074750"/>
            <a:ext cx="4638300" cy="29940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 sz="2600" dirty="0">
                <a:solidFill>
                  <a:srgbClr val="FF9900"/>
                </a:solidFill>
                <a:latin typeface="Georgia"/>
                <a:ea typeface="Georgia"/>
                <a:cs typeface="Georgia"/>
                <a:sym typeface="Georgia"/>
              </a:rPr>
              <a:t>This is a night where students will showcase their design projects. Parents can visit the classroom to see all the projects that were completed.  It ends with awesome student speakers giving TED Talks on their projects.  </a:t>
            </a:r>
            <a:r>
              <a:rPr lang="en" dirty="0">
                <a:solidFill>
                  <a:srgbClr val="FF9900"/>
                </a:solidFill>
                <a:latin typeface="Georgia"/>
                <a:ea typeface="Georgia"/>
                <a:cs typeface="Georgia"/>
                <a:sym typeface="Georgia"/>
              </a:rPr>
              <a:t> </a:t>
            </a:r>
            <a:endParaRPr dirty="0">
              <a:solidFill>
                <a:srgbClr val="FF9900"/>
              </a:solidFill>
              <a:latin typeface="Georgia"/>
              <a:ea typeface="Georgia"/>
              <a:cs typeface="Georgia"/>
              <a:sym typeface="Georgia"/>
            </a:endParaRPr>
          </a:p>
        </p:txBody>
      </p:sp>
      <p:pic>
        <p:nvPicPr>
          <p:cNvPr id="156" name="Google Shape;156;p27"/>
          <p:cNvPicPr preferRelativeResize="0"/>
          <p:nvPr/>
        </p:nvPicPr>
        <p:blipFill>
          <a:blip r:embed="rId3">
            <a:alphaModFix/>
          </a:blip>
          <a:stretch>
            <a:fillRect/>
          </a:stretch>
        </p:blipFill>
        <p:spPr>
          <a:xfrm>
            <a:off x="5948869" y="1497000"/>
            <a:ext cx="2431468" cy="2571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311700" y="258950"/>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a:solidFill>
                  <a:srgbClr val="FFFFFF"/>
                </a:solidFill>
                <a:latin typeface="Lobster"/>
                <a:ea typeface="Lobster"/>
                <a:cs typeface="Lobster"/>
                <a:sym typeface="Lobster"/>
              </a:rPr>
              <a:t>SMES LATIC Structure</a:t>
            </a:r>
            <a:endParaRPr sz="3600">
              <a:solidFill>
                <a:srgbClr val="FFFFFF"/>
              </a:solidFill>
              <a:latin typeface="Lobster"/>
              <a:ea typeface="Lobster"/>
              <a:cs typeface="Lobster"/>
              <a:sym typeface="Lobster"/>
            </a:endParaRPr>
          </a:p>
        </p:txBody>
      </p:sp>
      <p:sp>
        <p:nvSpPr>
          <p:cNvPr id="162" name="Google Shape;162;p28"/>
          <p:cNvSpPr txBox="1">
            <a:spLocks noGrp="1"/>
          </p:cNvSpPr>
          <p:nvPr>
            <p:ph type="body" idx="1"/>
          </p:nvPr>
        </p:nvSpPr>
        <p:spPr>
          <a:xfrm>
            <a:off x="311700" y="928850"/>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u="sng">
                <a:solidFill>
                  <a:srgbClr val="9FC5E8"/>
                </a:solidFill>
                <a:latin typeface="Georgia"/>
                <a:ea typeface="Georgia"/>
                <a:cs typeface="Georgia"/>
                <a:sym typeface="Georgia"/>
              </a:rPr>
              <a:t>Student Schedules:</a:t>
            </a:r>
            <a:r>
              <a:rPr lang="en">
                <a:solidFill>
                  <a:srgbClr val="FF9900"/>
                </a:solidFill>
                <a:latin typeface="Georgia"/>
                <a:ea typeface="Georgia"/>
                <a:cs typeface="Georgia"/>
                <a:sym typeface="Georgia"/>
              </a:rPr>
              <a:t> Students will be responsible for scheduling their days.</a:t>
            </a:r>
            <a:endParaRPr>
              <a:solidFill>
                <a:srgbClr val="FF9900"/>
              </a:solidFill>
              <a:latin typeface="Georgia"/>
              <a:ea typeface="Georgia"/>
              <a:cs typeface="Georgia"/>
              <a:sym typeface="Georgia"/>
            </a:endParaRPr>
          </a:p>
          <a:p>
            <a:pPr marL="0" lvl="0" indent="0" rtl="0">
              <a:spcBef>
                <a:spcPts val="1600"/>
              </a:spcBef>
              <a:spcAft>
                <a:spcPts val="0"/>
              </a:spcAft>
              <a:buNone/>
            </a:pPr>
            <a:r>
              <a:rPr lang="en" b="1" u="sng">
                <a:solidFill>
                  <a:srgbClr val="9FC5E8"/>
                </a:solidFill>
                <a:latin typeface="Georgia"/>
                <a:ea typeface="Georgia"/>
                <a:cs typeface="Georgia"/>
                <a:sym typeface="Georgia"/>
              </a:rPr>
              <a:t>Task:</a:t>
            </a:r>
            <a:r>
              <a:rPr lang="en">
                <a:solidFill>
                  <a:srgbClr val="FF9900"/>
                </a:solidFill>
                <a:latin typeface="Georgia"/>
                <a:ea typeface="Georgia"/>
                <a:cs typeface="Georgia"/>
                <a:sym typeface="Georgia"/>
              </a:rPr>
              <a:t> Students will have a problem-based task to drive their learning.</a:t>
            </a:r>
            <a:endParaRPr>
              <a:solidFill>
                <a:srgbClr val="FF9900"/>
              </a:solidFill>
              <a:latin typeface="Georgia"/>
              <a:ea typeface="Georgia"/>
              <a:cs typeface="Georgia"/>
              <a:sym typeface="Georgia"/>
            </a:endParaRPr>
          </a:p>
          <a:p>
            <a:pPr marL="0" lvl="0" indent="0" rtl="0">
              <a:spcBef>
                <a:spcPts val="1600"/>
              </a:spcBef>
              <a:spcAft>
                <a:spcPts val="0"/>
              </a:spcAft>
              <a:buNone/>
            </a:pPr>
            <a:r>
              <a:rPr lang="en" b="1" u="sng">
                <a:solidFill>
                  <a:srgbClr val="9FC5E8"/>
                </a:solidFill>
                <a:latin typeface="Georgia"/>
                <a:ea typeface="Georgia"/>
                <a:cs typeface="Georgia"/>
                <a:sym typeface="Georgia"/>
              </a:rPr>
              <a:t>Rubric:</a:t>
            </a:r>
            <a:r>
              <a:rPr lang="en">
                <a:solidFill>
                  <a:srgbClr val="FF9900"/>
                </a:solidFill>
                <a:latin typeface="Georgia"/>
                <a:ea typeface="Georgia"/>
                <a:cs typeface="Georgia"/>
                <a:sym typeface="Georgia"/>
              </a:rPr>
              <a:t> Students will use their rubric to help guide their work.</a:t>
            </a:r>
            <a:endParaRPr>
              <a:solidFill>
                <a:srgbClr val="FF9900"/>
              </a:solidFill>
              <a:latin typeface="Georgia"/>
              <a:ea typeface="Georgia"/>
              <a:cs typeface="Georgia"/>
              <a:sym typeface="Georgia"/>
            </a:endParaRPr>
          </a:p>
          <a:p>
            <a:pPr marL="0" lvl="0" indent="0" rtl="0">
              <a:spcBef>
                <a:spcPts val="1600"/>
              </a:spcBef>
              <a:spcAft>
                <a:spcPts val="0"/>
              </a:spcAft>
              <a:buNone/>
            </a:pPr>
            <a:r>
              <a:rPr lang="en" b="1" u="sng">
                <a:solidFill>
                  <a:srgbClr val="9FC5E8"/>
                </a:solidFill>
                <a:latin typeface="Georgia"/>
                <a:ea typeface="Georgia"/>
                <a:cs typeface="Georgia"/>
                <a:sym typeface="Georgia"/>
              </a:rPr>
              <a:t>Activity List:</a:t>
            </a:r>
            <a:r>
              <a:rPr lang="en">
                <a:solidFill>
                  <a:srgbClr val="9FC5E8"/>
                </a:solidFill>
                <a:latin typeface="Georgia"/>
                <a:ea typeface="Georgia"/>
                <a:cs typeface="Georgia"/>
                <a:sym typeface="Georgia"/>
              </a:rPr>
              <a:t> </a:t>
            </a:r>
            <a:r>
              <a:rPr lang="en">
                <a:solidFill>
                  <a:srgbClr val="FF9900"/>
                </a:solidFill>
                <a:latin typeface="Georgia"/>
                <a:ea typeface="Georgia"/>
                <a:cs typeface="Georgia"/>
                <a:sym typeface="Georgia"/>
              </a:rPr>
              <a:t>Students will have a choice on how they learn and will be expected to use this to help them schedule their day. </a:t>
            </a:r>
            <a:endParaRPr>
              <a:solidFill>
                <a:srgbClr val="FF9900"/>
              </a:solidFill>
              <a:latin typeface="Georgia"/>
              <a:ea typeface="Georgia"/>
              <a:cs typeface="Georgia"/>
              <a:sym typeface="Georgia"/>
            </a:endParaRPr>
          </a:p>
          <a:p>
            <a:pPr marL="0" lvl="0" indent="0" rtl="0">
              <a:spcBef>
                <a:spcPts val="1600"/>
              </a:spcBef>
              <a:spcAft>
                <a:spcPts val="0"/>
              </a:spcAft>
              <a:buNone/>
            </a:pPr>
            <a:r>
              <a:rPr lang="en" b="1" u="sng">
                <a:solidFill>
                  <a:srgbClr val="9FC5E8"/>
                </a:solidFill>
                <a:latin typeface="Georgia"/>
                <a:ea typeface="Georgia"/>
                <a:cs typeface="Georgia"/>
                <a:sym typeface="Georgia"/>
              </a:rPr>
              <a:t>Mini Lessons:</a:t>
            </a:r>
            <a:r>
              <a:rPr lang="en">
                <a:solidFill>
                  <a:srgbClr val="FF9900"/>
                </a:solidFill>
                <a:latin typeface="Georgia"/>
                <a:ea typeface="Georgia"/>
                <a:cs typeface="Georgia"/>
                <a:sym typeface="Georgia"/>
              </a:rPr>
              <a:t> Students will be invited mini-lessons based on student needs. </a:t>
            </a:r>
            <a:endParaRPr>
              <a:solidFill>
                <a:srgbClr val="FF9900"/>
              </a:solidFill>
              <a:latin typeface="Georgia"/>
              <a:ea typeface="Georgia"/>
              <a:cs typeface="Georgia"/>
              <a:sym typeface="Georgia"/>
            </a:endParaRPr>
          </a:p>
          <a:p>
            <a:pPr marL="0" lvl="0" indent="0">
              <a:spcBef>
                <a:spcPts val="1600"/>
              </a:spcBef>
              <a:spcAft>
                <a:spcPts val="1600"/>
              </a:spcAft>
              <a:buNone/>
            </a:pPr>
            <a:r>
              <a:rPr lang="en">
                <a:solidFill>
                  <a:srgbClr val="FF9900"/>
                </a:solidFill>
                <a:latin typeface="Georgia"/>
                <a:ea typeface="Georgia"/>
                <a:cs typeface="Georgia"/>
                <a:sym typeface="Georgia"/>
              </a:rPr>
              <a:t>Students will have the opportunity to work with all the 5th grade teachers throughout the year.</a:t>
            </a:r>
            <a:endParaRPr>
              <a:solidFill>
                <a:srgbClr val="FF9900"/>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651250" y="245650"/>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000">
                <a:solidFill>
                  <a:srgbClr val="FFFFFF"/>
                </a:solidFill>
                <a:latin typeface="Lobster"/>
                <a:ea typeface="Lobster"/>
                <a:cs typeface="Lobster"/>
                <a:sym typeface="Lobster"/>
              </a:rPr>
              <a:t>STEAM School</a:t>
            </a:r>
            <a:endParaRPr sz="4000">
              <a:solidFill>
                <a:srgbClr val="FFFFFF"/>
              </a:solidFill>
              <a:latin typeface="Lobster"/>
              <a:ea typeface="Lobster"/>
              <a:cs typeface="Lobster"/>
              <a:sym typeface="Lobster"/>
            </a:endParaRPr>
          </a:p>
        </p:txBody>
      </p:sp>
      <p:sp>
        <p:nvSpPr>
          <p:cNvPr id="168" name="Google Shape;168;p29"/>
          <p:cNvSpPr txBox="1">
            <a:spLocks noGrp="1"/>
          </p:cNvSpPr>
          <p:nvPr>
            <p:ph type="body" idx="1"/>
          </p:nvPr>
        </p:nvSpPr>
        <p:spPr>
          <a:xfrm>
            <a:off x="311700" y="1032850"/>
            <a:ext cx="67104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solidFill>
                  <a:srgbClr val="FF9900"/>
                </a:solidFill>
                <a:latin typeface="Georgia"/>
                <a:ea typeface="Georgia"/>
                <a:cs typeface="Georgia"/>
                <a:sym typeface="Georgia"/>
              </a:rPr>
              <a:t>We are the first and only elementary STEAM Magnet school in Pasco County.  We are proud to give students the opportunity to work through the design process using problem-based tasks.  Throughout this school year they will also have the opportunity to work with different tools to enhance their learning. We are excited to give them these opportunities this year! </a:t>
            </a:r>
            <a:endParaRPr>
              <a:solidFill>
                <a:srgbClr val="FF9900"/>
              </a:solidFill>
              <a:latin typeface="Georgia"/>
              <a:ea typeface="Georgia"/>
              <a:cs typeface="Georgia"/>
              <a:sym typeface="Georgia"/>
            </a:endParaRPr>
          </a:p>
        </p:txBody>
      </p:sp>
      <p:pic>
        <p:nvPicPr>
          <p:cNvPr id="169" name="Google Shape;169;p29"/>
          <p:cNvPicPr preferRelativeResize="0"/>
          <p:nvPr/>
        </p:nvPicPr>
        <p:blipFill>
          <a:blip r:embed="rId3">
            <a:alphaModFix/>
          </a:blip>
          <a:stretch>
            <a:fillRect/>
          </a:stretch>
        </p:blipFill>
        <p:spPr>
          <a:xfrm>
            <a:off x="6390650" y="3224142"/>
            <a:ext cx="2569676" cy="1919360"/>
          </a:xfrm>
          <a:prstGeom prst="rect">
            <a:avLst/>
          </a:prstGeom>
          <a:noFill/>
          <a:ln>
            <a:noFill/>
          </a:ln>
        </p:spPr>
      </p:pic>
      <p:pic>
        <p:nvPicPr>
          <p:cNvPr id="170" name="Google Shape;170;p29"/>
          <p:cNvPicPr preferRelativeResize="0"/>
          <p:nvPr/>
        </p:nvPicPr>
        <p:blipFill>
          <a:blip r:embed="rId4">
            <a:alphaModFix/>
          </a:blip>
          <a:stretch>
            <a:fillRect/>
          </a:stretch>
        </p:blipFill>
        <p:spPr>
          <a:xfrm>
            <a:off x="3417800" y="3224171"/>
            <a:ext cx="2569676" cy="1919317"/>
          </a:xfrm>
          <a:prstGeom prst="rect">
            <a:avLst/>
          </a:prstGeom>
          <a:noFill/>
          <a:ln>
            <a:noFill/>
          </a:ln>
        </p:spPr>
      </p:pic>
      <p:pic>
        <p:nvPicPr>
          <p:cNvPr id="171" name="Google Shape;171;p29"/>
          <p:cNvPicPr preferRelativeResize="0"/>
          <p:nvPr/>
        </p:nvPicPr>
        <p:blipFill>
          <a:blip r:embed="rId5">
            <a:alphaModFix/>
          </a:blip>
          <a:stretch>
            <a:fillRect/>
          </a:stretch>
        </p:blipFill>
        <p:spPr>
          <a:xfrm>
            <a:off x="196800" y="3224150"/>
            <a:ext cx="2569683" cy="1919326"/>
          </a:xfrm>
          <a:prstGeom prst="rect">
            <a:avLst/>
          </a:prstGeom>
          <a:noFill/>
          <a:ln>
            <a:noFill/>
          </a:ln>
        </p:spPr>
      </p:pic>
      <p:pic>
        <p:nvPicPr>
          <p:cNvPr id="172" name="Google Shape;172;p29"/>
          <p:cNvPicPr preferRelativeResize="0"/>
          <p:nvPr/>
        </p:nvPicPr>
        <p:blipFill>
          <a:blip r:embed="rId6">
            <a:alphaModFix/>
          </a:blip>
          <a:stretch>
            <a:fillRect/>
          </a:stretch>
        </p:blipFill>
        <p:spPr>
          <a:xfrm>
            <a:off x="6898611" y="505750"/>
            <a:ext cx="1857298" cy="24763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311700" y="24567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000">
                <a:solidFill>
                  <a:srgbClr val="FFFFFF"/>
                </a:solidFill>
                <a:latin typeface="Lobster"/>
                <a:ea typeface="Lobster"/>
                <a:cs typeface="Lobster"/>
                <a:sym typeface="Lobster"/>
              </a:rPr>
              <a:t>The End!</a:t>
            </a:r>
            <a:endParaRPr sz="4000">
              <a:solidFill>
                <a:srgbClr val="FFFFFF"/>
              </a:solidFill>
              <a:latin typeface="Lobster"/>
              <a:ea typeface="Lobster"/>
              <a:cs typeface="Lobster"/>
              <a:sym typeface="Lobster"/>
            </a:endParaRPr>
          </a:p>
        </p:txBody>
      </p:sp>
      <p:sp>
        <p:nvSpPr>
          <p:cNvPr id="191" name="Google Shape;191;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 sz="2400">
                <a:solidFill>
                  <a:srgbClr val="F6B26B"/>
                </a:solidFill>
                <a:latin typeface="Georgia"/>
                <a:ea typeface="Georgia"/>
                <a:cs typeface="Georgia"/>
                <a:sym typeface="Georgia"/>
              </a:rPr>
              <a:t>Thank you for attending our Virtual Open House.</a:t>
            </a:r>
            <a:r>
              <a:rPr lang="en">
                <a:solidFill>
                  <a:srgbClr val="F6B26B"/>
                </a:solidFill>
              </a:rPr>
              <a:t> </a:t>
            </a:r>
            <a:endParaRPr dirty="0">
              <a:solidFill>
                <a:srgbClr val="F6B26B"/>
              </a:solidFill>
            </a:endParaRPr>
          </a:p>
        </p:txBody>
      </p:sp>
      <p:pic>
        <p:nvPicPr>
          <p:cNvPr id="192" name="Google Shape;192;p32"/>
          <p:cNvPicPr preferRelativeResize="0"/>
          <p:nvPr/>
        </p:nvPicPr>
        <p:blipFill>
          <a:blip r:embed="rId3">
            <a:alphaModFix/>
          </a:blip>
          <a:stretch>
            <a:fillRect/>
          </a:stretch>
        </p:blipFill>
        <p:spPr>
          <a:xfrm>
            <a:off x="2190750" y="1833138"/>
            <a:ext cx="4762500" cy="2886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33800"/>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a:solidFill>
                  <a:srgbClr val="FFFFFF"/>
                </a:solidFill>
                <a:latin typeface="Lobster"/>
                <a:ea typeface="Lobster"/>
                <a:cs typeface="Lobster"/>
                <a:sym typeface="Lobster"/>
              </a:rPr>
              <a:t>Introducing the Team </a:t>
            </a:r>
            <a:endParaRPr sz="3600">
              <a:solidFill>
                <a:srgbClr val="FFFFFF"/>
              </a:solidFill>
              <a:latin typeface="Lobster"/>
              <a:ea typeface="Lobster"/>
              <a:cs typeface="Lobster"/>
              <a:sym typeface="Lobster"/>
            </a:endParaRPr>
          </a:p>
        </p:txBody>
      </p:sp>
      <p:sp>
        <p:nvSpPr>
          <p:cNvPr id="63" name="Google Shape;63;p14"/>
          <p:cNvSpPr txBox="1">
            <a:spLocks noGrp="1"/>
          </p:cNvSpPr>
          <p:nvPr>
            <p:ph type="body" idx="1"/>
          </p:nvPr>
        </p:nvSpPr>
        <p:spPr>
          <a:xfrm>
            <a:off x="3810000" y="1152475"/>
            <a:ext cx="5022175"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chemeClr val="accent1"/>
                </a:solidFill>
                <a:latin typeface="Georgia"/>
                <a:ea typeface="Georgia"/>
                <a:cs typeface="Georgia"/>
                <a:sym typeface="Georgia"/>
              </a:rPr>
              <a:t>Our team this year is made up of Mr. Diaz, Mrs. Gonzalez, Ms. Haas, Mrs. Kelley, </a:t>
            </a:r>
          </a:p>
          <a:p>
            <a:pPr marL="0" lvl="0" indent="0" algn="ctr" rtl="0">
              <a:spcBef>
                <a:spcPts val="0"/>
              </a:spcBef>
              <a:spcAft>
                <a:spcPts val="0"/>
              </a:spcAft>
              <a:buNone/>
            </a:pPr>
            <a:r>
              <a:rPr lang="en" sz="2000" dirty="0">
                <a:solidFill>
                  <a:schemeClr val="accent1"/>
                </a:solidFill>
                <a:latin typeface="Georgia"/>
                <a:ea typeface="Georgia"/>
                <a:cs typeface="Georgia"/>
                <a:sym typeface="Georgia"/>
              </a:rPr>
              <a:t>Mrs. </a:t>
            </a:r>
            <a:r>
              <a:rPr lang="en" sz="2000" dirty="0" err="1">
                <a:solidFill>
                  <a:schemeClr val="accent1"/>
                </a:solidFill>
                <a:latin typeface="Georgia"/>
                <a:ea typeface="Georgia"/>
                <a:cs typeface="Georgia"/>
                <a:sym typeface="Georgia"/>
              </a:rPr>
              <a:t>Regateiro</a:t>
            </a:r>
            <a:r>
              <a:rPr lang="en" sz="2000" dirty="0">
                <a:solidFill>
                  <a:schemeClr val="accent1"/>
                </a:solidFill>
                <a:latin typeface="Georgia"/>
                <a:ea typeface="Georgia"/>
                <a:cs typeface="Georgia"/>
                <a:sym typeface="Georgia"/>
              </a:rPr>
              <a:t> and Ms. Stephenson </a:t>
            </a:r>
            <a:endParaRPr sz="2000" dirty="0">
              <a:solidFill>
                <a:schemeClr val="accent1"/>
              </a:solidFill>
              <a:latin typeface="Georgia"/>
              <a:ea typeface="Georgia"/>
              <a:cs typeface="Georgia"/>
              <a:sym typeface="Georgia"/>
            </a:endParaRPr>
          </a:p>
          <a:p>
            <a:pPr marL="0" lvl="0" indent="0" algn="ctr">
              <a:spcBef>
                <a:spcPts val="1600"/>
              </a:spcBef>
              <a:spcAft>
                <a:spcPts val="1600"/>
              </a:spcAft>
              <a:buNone/>
            </a:pPr>
            <a:r>
              <a:rPr lang="en" sz="2000" dirty="0">
                <a:solidFill>
                  <a:schemeClr val="accent1"/>
                </a:solidFill>
                <a:latin typeface="Georgia"/>
                <a:ea typeface="Georgia"/>
                <a:cs typeface="Georgia"/>
                <a:sym typeface="Georgia"/>
              </a:rPr>
              <a:t>We are very excited to spend the school year with your 5th grade Stallions!  </a:t>
            </a:r>
            <a:endParaRPr sz="2000" dirty="0">
              <a:solidFill>
                <a:schemeClr val="accent1"/>
              </a:solidFill>
              <a:latin typeface="Georgia"/>
              <a:ea typeface="Georgia"/>
              <a:cs typeface="Georgia"/>
              <a:sym typeface="Georgia"/>
            </a:endParaRPr>
          </a:p>
        </p:txBody>
      </p:sp>
      <p:pic>
        <p:nvPicPr>
          <p:cNvPr id="3" name="Picture 2">
            <a:extLst>
              <a:ext uri="{FF2B5EF4-FFF2-40B4-BE49-F238E27FC236}">
                <a16:creationId xmlns:a16="http://schemas.microsoft.com/office/drawing/2014/main" id="{3646EB9E-D4DE-234A-A122-D6D8ADAD8B44}"/>
              </a:ext>
            </a:extLst>
          </p:cNvPr>
          <p:cNvPicPr>
            <a:picLocks noChangeAspect="1"/>
          </p:cNvPicPr>
          <p:nvPr/>
        </p:nvPicPr>
        <p:blipFill>
          <a:blip r:embed="rId3"/>
          <a:stretch>
            <a:fillRect/>
          </a:stretch>
        </p:blipFill>
        <p:spPr>
          <a:xfrm rot="5400000">
            <a:off x="622860" y="1700059"/>
            <a:ext cx="3417048" cy="25627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000">
                <a:solidFill>
                  <a:srgbClr val="FFFFFF"/>
                </a:solidFill>
                <a:latin typeface="Lobster"/>
                <a:ea typeface="Lobster"/>
                <a:cs typeface="Lobster"/>
                <a:sym typeface="Lobster"/>
              </a:rPr>
              <a:t>School  Time</a:t>
            </a:r>
            <a:endParaRPr sz="4000">
              <a:solidFill>
                <a:srgbClr val="FFFFFF"/>
              </a:solidFill>
              <a:latin typeface="Lobster"/>
              <a:ea typeface="Lobster"/>
              <a:cs typeface="Lobster"/>
              <a:sym typeface="Lobster"/>
            </a:endParaRPr>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a:solidFill>
                  <a:schemeClr val="accent1"/>
                </a:solidFill>
                <a:latin typeface="Georgia"/>
                <a:ea typeface="Georgia"/>
                <a:cs typeface="Georgia"/>
                <a:sym typeface="Georgia"/>
              </a:rPr>
              <a:t>The first bell is at 8:30 a.m.  </a:t>
            </a:r>
            <a:endParaRPr sz="3000">
              <a:solidFill>
                <a:schemeClr val="accent1"/>
              </a:solidFill>
              <a:latin typeface="Georgia"/>
              <a:ea typeface="Georgia"/>
              <a:cs typeface="Georgia"/>
              <a:sym typeface="Georgia"/>
            </a:endParaRPr>
          </a:p>
          <a:p>
            <a:pPr marL="0" lvl="0" indent="0" rtl="0">
              <a:spcBef>
                <a:spcPts val="1600"/>
              </a:spcBef>
              <a:spcAft>
                <a:spcPts val="0"/>
              </a:spcAft>
              <a:buNone/>
            </a:pPr>
            <a:r>
              <a:rPr lang="en" sz="3000">
                <a:solidFill>
                  <a:schemeClr val="accent1"/>
                </a:solidFill>
                <a:latin typeface="Georgia"/>
                <a:ea typeface="Georgia"/>
                <a:cs typeface="Georgia"/>
                <a:sym typeface="Georgia"/>
              </a:rPr>
              <a:t>Students need to be in class no later than 8:40 a.m. We begin our learning promptly at 8:40 so it is imperative students are on time. </a:t>
            </a:r>
            <a:endParaRPr sz="3000">
              <a:solidFill>
                <a:schemeClr val="accent1"/>
              </a:solidFill>
              <a:latin typeface="Georgia"/>
              <a:ea typeface="Georgia"/>
              <a:cs typeface="Georgia"/>
              <a:sym typeface="Georgia"/>
            </a:endParaRPr>
          </a:p>
          <a:p>
            <a:pPr marL="0" lvl="0" indent="0">
              <a:spcBef>
                <a:spcPts val="1600"/>
              </a:spcBef>
              <a:spcAft>
                <a:spcPts val="1600"/>
              </a:spcAft>
              <a:buNone/>
            </a:pPr>
            <a:r>
              <a:rPr lang="en" sz="3000">
                <a:solidFill>
                  <a:schemeClr val="accent1"/>
                </a:solidFill>
                <a:latin typeface="Georgia"/>
                <a:ea typeface="Georgia"/>
                <a:cs typeface="Georgia"/>
                <a:sym typeface="Georgia"/>
              </a:rPr>
              <a:t>Dismissal: 2:45 - 3:00 p.m.</a:t>
            </a:r>
            <a:endParaRPr sz="3000">
              <a:solidFill>
                <a:schemeClr val="accent1"/>
              </a:solidFill>
              <a:latin typeface="Georgia"/>
              <a:ea typeface="Georgia"/>
              <a:cs typeface="Georgia"/>
              <a:sym typeface="Georgia"/>
            </a:endParaRPr>
          </a:p>
        </p:txBody>
      </p:sp>
      <p:pic>
        <p:nvPicPr>
          <p:cNvPr id="71" name="Google Shape;71;p15"/>
          <p:cNvPicPr preferRelativeResize="0"/>
          <p:nvPr/>
        </p:nvPicPr>
        <p:blipFill>
          <a:blip r:embed="rId3">
            <a:alphaModFix/>
          </a:blip>
          <a:stretch>
            <a:fillRect/>
          </a:stretch>
        </p:blipFill>
        <p:spPr>
          <a:xfrm>
            <a:off x="6426075" y="265825"/>
            <a:ext cx="1474799" cy="1474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2855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a:solidFill>
                  <a:srgbClr val="FFFFFF"/>
                </a:solidFill>
                <a:latin typeface="Lobster"/>
                <a:ea typeface="Lobster"/>
                <a:cs typeface="Lobster"/>
                <a:sym typeface="Lobster"/>
              </a:rPr>
              <a:t>Specials and Lunch Times</a:t>
            </a:r>
            <a:endParaRPr sz="3600">
              <a:solidFill>
                <a:srgbClr val="FFFFFF"/>
              </a:solidFill>
              <a:latin typeface="Lobster"/>
              <a:ea typeface="Lobster"/>
              <a:cs typeface="Lobster"/>
              <a:sym typeface="Lobster"/>
            </a:endParaRPr>
          </a:p>
        </p:txBody>
      </p:sp>
      <p:sp>
        <p:nvSpPr>
          <p:cNvPr id="77" name="Google Shape;77;p16"/>
          <p:cNvSpPr txBox="1">
            <a:spLocks noGrp="1"/>
          </p:cNvSpPr>
          <p:nvPr>
            <p:ph type="body" idx="1"/>
          </p:nvPr>
        </p:nvSpPr>
        <p:spPr>
          <a:xfrm>
            <a:off x="101493" y="1000721"/>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600" dirty="0">
                <a:solidFill>
                  <a:srgbClr val="FF9900"/>
                </a:solidFill>
                <a:latin typeface="Georgia"/>
                <a:ea typeface="Georgia"/>
                <a:cs typeface="Georgia"/>
                <a:sym typeface="Georgia"/>
              </a:rPr>
              <a:t>Lunch: </a:t>
            </a:r>
            <a:r>
              <a:rPr lang="en-US" sz="1600" dirty="0">
                <a:solidFill>
                  <a:srgbClr val="FF9900"/>
                </a:solidFill>
                <a:latin typeface="Georgia"/>
                <a:ea typeface="Georgia"/>
                <a:cs typeface="Georgia"/>
                <a:sym typeface="Georgia"/>
              </a:rPr>
              <a:t>1:10 – 1:40</a:t>
            </a:r>
            <a:endParaRPr sz="1600" dirty="0">
              <a:solidFill>
                <a:srgbClr val="FF9900"/>
              </a:solidFill>
              <a:latin typeface="Georgia"/>
              <a:ea typeface="Georgia"/>
              <a:cs typeface="Georgia"/>
              <a:sym typeface="Georgia"/>
            </a:endParaRPr>
          </a:p>
          <a:p>
            <a:pPr marL="0" lvl="0" indent="0" rtl="0">
              <a:spcBef>
                <a:spcPts val="1600"/>
              </a:spcBef>
              <a:spcAft>
                <a:spcPts val="0"/>
              </a:spcAft>
              <a:buNone/>
            </a:pPr>
            <a:r>
              <a:rPr lang="en" sz="1600" dirty="0">
                <a:solidFill>
                  <a:srgbClr val="FF9900"/>
                </a:solidFill>
                <a:latin typeface="Georgia"/>
                <a:ea typeface="Georgia"/>
                <a:cs typeface="Georgia"/>
                <a:sym typeface="Georgia"/>
              </a:rPr>
              <a:t>Specials: Monday 		9:35 – 10:15  </a:t>
            </a:r>
          </a:p>
          <a:p>
            <a:pPr marL="0" lvl="0" indent="0" rtl="0">
              <a:spcBef>
                <a:spcPts val="1600"/>
              </a:spcBef>
              <a:spcAft>
                <a:spcPts val="0"/>
              </a:spcAft>
              <a:buNone/>
            </a:pPr>
            <a:r>
              <a:rPr lang="en" sz="1600" dirty="0">
                <a:solidFill>
                  <a:srgbClr val="FF9900"/>
                </a:solidFill>
                <a:latin typeface="Georgia"/>
                <a:ea typeface="Georgia"/>
                <a:cs typeface="Georgia"/>
                <a:sym typeface="Georgia"/>
              </a:rPr>
              <a:t>	Tuesday  		 9:35 – 10:15 </a:t>
            </a:r>
            <a:endParaRPr sz="1600" dirty="0">
              <a:solidFill>
                <a:srgbClr val="FF9900"/>
              </a:solidFill>
              <a:latin typeface="Georgia"/>
              <a:ea typeface="Georgia"/>
              <a:cs typeface="Georgia"/>
              <a:sym typeface="Georgia"/>
            </a:endParaRPr>
          </a:p>
          <a:p>
            <a:pPr marL="0" lvl="0" indent="0">
              <a:spcBef>
                <a:spcPts val="1600"/>
              </a:spcBef>
              <a:buNone/>
            </a:pPr>
            <a:r>
              <a:rPr lang="en" sz="1600" dirty="0">
                <a:solidFill>
                  <a:srgbClr val="FF9900"/>
                </a:solidFill>
                <a:latin typeface="Georgia"/>
                <a:ea typeface="Georgia"/>
                <a:cs typeface="Georgia"/>
                <a:sym typeface="Georgia"/>
              </a:rPr>
              <a:t>	Wednesday	 9:35 – 10:15 </a:t>
            </a:r>
            <a:endParaRPr sz="1600" dirty="0">
              <a:solidFill>
                <a:srgbClr val="FF9900"/>
              </a:solidFill>
              <a:latin typeface="Georgia"/>
              <a:ea typeface="Georgia"/>
              <a:cs typeface="Georgia"/>
              <a:sym typeface="Georgia"/>
            </a:endParaRPr>
          </a:p>
          <a:p>
            <a:pPr marL="0" lvl="0" indent="0">
              <a:spcBef>
                <a:spcPts val="1600"/>
              </a:spcBef>
              <a:buNone/>
            </a:pPr>
            <a:r>
              <a:rPr lang="en" sz="1600" dirty="0">
                <a:solidFill>
                  <a:srgbClr val="FF9900"/>
                </a:solidFill>
                <a:latin typeface="Georgia"/>
                <a:ea typeface="Georgia"/>
                <a:cs typeface="Georgia"/>
                <a:sym typeface="Georgia"/>
              </a:rPr>
              <a:t>	Thursday		 9:35 – 10:15 </a:t>
            </a:r>
            <a:endParaRPr sz="1600" dirty="0">
              <a:solidFill>
                <a:srgbClr val="FF9900"/>
              </a:solidFill>
              <a:latin typeface="Georgia"/>
              <a:ea typeface="Georgia"/>
              <a:cs typeface="Georgia"/>
              <a:sym typeface="Georgia"/>
            </a:endParaRPr>
          </a:p>
          <a:p>
            <a:pPr marL="0" lvl="0" indent="0">
              <a:spcBef>
                <a:spcPts val="1600"/>
              </a:spcBef>
              <a:buNone/>
            </a:pPr>
            <a:r>
              <a:rPr lang="en" sz="1600" dirty="0">
                <a:solidFill>
                  <a:srgbClr val="FF9900"/>
                </a:solidFill>
                <a:latin typeface="Georgia"/>
                <a:ea typeface="Georgia"/>
                <a:cs typeface="Georgia"/>
                <a:sym typeface="Georgia"/>
              </a:rPr>
              <a:t>	Friday 		9:35 – 10:15 </a:t>
            </a:r>
            <a:endParaRPr sz="1600" dirty="0">
              <a:solidFill>
                <a:srgbClr val="FF9900"/>
              </a:solidFill>
              <a:latin typeface="Georgia"/>
              <a:ea typeface="Georgia"/>
              <a:cs typeface="Georgia"/>
              <a:sym typeface="Georgia"/>
            </a:endParaRPr>
          </a:p>
          <a:p>
            <a:pPr marL="0" lvl="0" indent="0" rtl="0">
              <a:spcBef>
                <a:spcPts val="1600"/>
              </a:spcBef>
              <a:spcAft>
                <a:spcPts val="0"/>
              </a:spcAft>
              <a:buNone/>
            </a:pPr>
            <a:endParaRPr sz="1600" dirty="0">
              <a:solidFill>
                <a:srgbClr val="FF9900"/>
              </a:solidFill>
              <a:latin typeface="Georgia"/>
              <a:ea typeface="Georgia"/>
              <a:cs typeface="Georgia"/>
              <a:sym typeface="Georgia"/>
            </a:endParaRPr>
          </a:p>
          <a:p>
            <a:pPr marL="0" lvl="0" indent="0">
              <a:spcBef>
                <a:spcPts val="1600"/>
              </a:spcBef>
              <a:spcAft>
                <a:spcPts val="1600"/>
              </a:spcAft>
              <a:buNone/>
            </a:pPr>
            <a:r>
              <a:rPr lang="en" sz="1600" dirty="0">
                <a:solidFill>
                  <a:srgbClr val="FF9900"/>
                </a:solidFill>
                <a:latin typeface="Georgia"/>
                <a:ea typeface="Georgia"/>
                <a:cs typeface="Georgia"/>
                <a:sym typeface="Georgia"/>
              </a:rPr>
              <a:t>*See teacher for the days that your child has P.E., Music, and Art</a:t>
            </a:r>
            <a:endParaRPr sz="1600" dirty="0">
              <a:solidFill>
                <a:srgbClr val="FF9900"/>
              </a:solidFill>
              <a:latin typeface="Georgia"/>
              <a:ea typeface="Georgia"/>
              <a:cs typeface="Georgia"/>
              <a:sym typeface="Georgia"/>
            </a:endParaRPr>
          </a:p>
        </p:txBody>
      </p:sp>
      <p:pic>
        <p:nvPicPr>
          <p:cNvPr id="78" name="Google Shape;78;p16"/>
          <p:cNvPicPr preferRelativeResize="0"/>
          <p:nvPr/>
        </p:nvPicPr>
        <p:blipFill>
          <a:blip r:embed="rId3">
            <a:alphaModFix/>
          </a:blip>
          <a:stretch>
            <a:fillRect/>
          </a:stretch>
        </p:blipFill>
        <p:spPr>
          <a:xfrm>
            <a:off x="4883700" y="1896996"/>
            <a:ext cx="4260300" cy="22366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000">
                <a:solidFill>
                  <a:srgbClr val="FFFFFF"/>
                </a:solidFill>
                <a:latin typeface="Lobster"/>
                <a:ea typeface="Lobster"/>
                <a:cs typeface="Lobster"/>
                <a:sym typeface="Lobster"/>
              </a:rPr>
              <a:t>Changes in Dismissal / Early Pickup</a:t>
            </a:r>
            <a:endParaRPr sz="4000">
              <a:solidFill>
                <a:srgbClr val="FFFFFF"/>
              </a:solidFill>
              <a:latin typeface="Lobster"/>
              <a:ea typeface="Lobster"/>
              <a:cs typeface="Lobster"/>
              <a:sym typeface="Lobster"/>
            </a:endParaRPr>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457200" rtl="0">
              <a:spcBef>
                <a:spcPts val="0"/>
              </a:spcBef>
              <a:spcAft>
                <a:spcPts val="0"/>
              </a:spcAft>
              <a:buNone/>
            </a:pPr>
            <a:endParaRPr>
              <a:solidFill>
                <a:schemeClr val="lt1"/>
              </a:solidFill>
            </a:endParaRPr>
          </a:p>
          <a:p>
            <a:pPr marL="0" lvl="0" indent="457200" rtl="0">
              <a:spcBef>
                <a:spcPts val="1600"/>
              </a:spcBef>
              <a:spcAft>
                <a:spcPts val="0"/>
              </a:spcAft>
              <a:buNone/>
            </a:pPr>
            <a:r>
              <a:rPr lang="en">
                <a:solidFill>
                  <a:schemeClr val="lt1"/>
                </a:solidFill>
              </a:rPr>
              <a:t>If your child will be going home a different way than normal please call the front office at 813-794-1500 and let them know how your child will be going home.</a:t>
            </a:r>
            <a:endParaRPr>
              <a:solidFill>
                <a:schemeClr val="lt1"/>
              </a:solidFill>
            </a:endParaRPr>
          </a:p>
          <a:p>
            <a:pPr marL="0" lvl="0" indent="457200" rtl="0">
              <a:spcBef>
                <a:spcPts val="1600"/>
              </a:spcBef>
              <a:spcAft>
                <a:spcPts val="0"/>
              </a:spcAft>
              <a:buNone/>
            </a:pPr>
            <a:r>
              <a:rPr lang="en">
                <a:solidFill>
                  <a:schemeClr val="lt1"/>
                </a:solidFill>
              </a:rPr>
              <a:t>Please do not email or DoJo message your child’s teacher this information, because we are not always able to check our messages during the day. </a:t>
            </a:r>
            <a:endParaRPr>
              <a:solidFill>
                <a:schemeClr val="lt1"/>
              </a:solidFill>
            </a:endParaRPr>
          </a:p>
          <a:p>
            <a:pPr marL="0" lvl="0" indent="0" rtl="0">
              <a:spcBef>
                <a:spcPts val="1600"/>
              </a:spcBef>
              <a:spcAft>
                <a:spcPts val="1600"/>
              </a:spcAft>
              <a:buNone/>
            </a:pPr>
            <a:r>
              <a:rPr lang="en">
                <a:solidFill>
                  <a:schemeClr val="lt1"/>
                </a:solidFill>
              </a:rPr>
              <a:t>	Your cooperation in this matter is greatly appreciated! </a:t>
            </a:r>
            <a:endParaRPr>
              <a:solidFill>
                <a:schemeClr val="lt1"/>
              </a:solidFill>
            </a:endParaRPr>
          </a:p>
        </p:txBody>
      </p:sp>
      <p:pic>
        <p:nvPicPr>
          <p:cNvPr id="85" name="Google Shape;85;p17"/>
          <p:cNvPicPr preferRelativeResize="0"/>
          <p:nvPr/>
        </p:nvPicPr>
        <p:blipFill>
          <a:blip r:embed="rId3">
            <a:alphaModFix/>
          </a:blip>
          <a:stretch>
            <a:fillRect/>
          </a:stretch>
        </p:blipFill>
        <p:spPr>
          <a:xfrm>
            <a:off x="6827150" y="3356750"/>
            <a:ext cx="1749250" cy="1473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114000"/>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a:solidFill>
                  <a:srgbClr val="FFFFFF"/>
                </a:solidFill>
                <a:latin typeface="Lobster"/>
                <a:ea typeface="Lobster"/>
                <a:cs typeface="Lobster"/>
                <a:sym typeface="Lobster"/>
              </a:rPr>
              <a:t>Communication plan</a:t>
            </a:r>
            <a:endParaRPr sz="3600">
              <a:solidFill>
                <a:srgbClr val="FFFFFF"/>
              </a:solidFill>
              <a:latin typeface="Lobster"/>
              <a:ea typeface="Lobster"/>
              <a:cs typeface="Lobster"/>
              <a:sym typeface="Lobster"/>
            </a:endParaRPr>
          </a:p>
        </p:txBody>
      </p:sp>
      <p:sp>
        <p:nvSpPr>
          <p:cNvPr id="91" name="Google Shape;91;p18"/>
          <p:cNvSpPr txBox="1">
            <a:spLocks noGrp="1"/>
          </p:cNvSpPr>
          <p:nvPr>
            <p:ph type="body" idx="1"/>
          </p:nvPr>
        </p:nvSpPr>
        <p:spPr>
          <a:xfrm>
            <a:off x="311700" y="686700"/>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solidFill>
                  <a:schemeClr val="accent1"/>
                </a:solidFill>
                <a:latin typeface="Georgia"/>
                <a:ea typeface="Georgia"/>
                <a:cs typeface="Georgia"/>
                <a:sym typeface="Georgia"/>
              </a:rPr>
              <a:t>Our team uses email and </a:t>
            </a:r>
            <a:r>
              <a:rPr lang="en" dirty="0" err="1">
                <a:solidFill>
                  <a:schemeClr val="accent1"/>
                </a:solidFill>
                <a:latin typeface="Georgia"/>
                <a:ea typeface="Georgia"/>
                <a:cs typeface="Georgia"/>
                <a:sym typeface="Georgia"/>
              </a:rPr>
              <a:t>DoJo</a:t>
            </a:r>
            <a:r>
              <a:rPr lang="en" dirty="0">
                <a:solidFill>
                  <a:schemeClr val="accent1"/>
                </a:solidFill>
                <a:latin typeface="Georgia"/>
                <a:ea typeface="Georgia"/>
                <a:cs typeface="Georgia"/>
                <a:sym typeface="Georgia"/>
              </a:rPr>
              <a:t> our as our primary forms of communications.  We have listed our emails below. We will do our best to respond within 24 hours. </a:t>
            </a:r>
            <a:endParaRPr dirty="0">
              <a:solidFill>
                <a:schemeClr val="accent1"/>
              </a:solidFill>
              <a:latin typeface="Georgia"/>
              <a:ea typeface="Georgia"/>
              <a:cs typeface="Georgia"/>
              <a:sym typeface="Georgia"/>
            </a:endParaRPr>
          </a:p>
          <a:p>
            <a:pPr marL="0" lvl="0" indent="0">
              <a:spcBef>
                <a:spcPts val="1600"/>
              </a:spcBef>
              <a:spcAft>
                <a:spcPts val="0"/>
              </a:spcAft>
              <a:buNone/>
            </a:pPr>
            <a:r>
              <a:rPr lang="en" dirty="0">
                <a:solidFill>
                  <a:schemeClr val="accent1"/>
                </a:solidFill>
                <a:latin typeface="Georgia"/>
                <a:ea typeface="Georgia"/>
                <a:cs typeface="Georgia"/>
                <a:sym typeface="Georgia"/>
              </a:rPr>
              <a:t>Mr. Diaz: </a:t>
            </a:r>
            <a:r>
              <a:rPr lang="en" u="sng" dirty="0">
                <a:solidFill>
                  <a:schemeClr val="hlink"/>
                </a:solidFill>
                <a:latin typeface="Georgia"/>
                <a:ea typeface="Georgia"/>
                <a:cs typeface="Georgia"/>
                <a:sym typeface="Georgia"/>
                <a:hlinkClick r:id="rId3"/>
              </a:rPr>
              <a:t>andiaz@pasco.k12.fl.us</a:t>
            </a:r>
            <a:endParaRPr dirty="0">
              <a:solidFill>
                <a:schemeClr val="accent1"/>
              </a:solidFill>
              <a:latin typeface="Georgia"/>
              <a:ea typeface="Georgia"/>
              <a:cs typeface="Georgia"/>
              <a:sym typeface="Georgia"/>
            </a:endParaRPr>
          </a:p>
          <a:p>
            <a:pPr marL="0" lvl="0" indent="0">
              <a:spcBef>
                <a:spcPts val="1600"/>
              </a:spcBef>
              <a:spcAft>
                <a:spcPts val="0"/>
              </a:spcAft>
              <a:buNone/>
            </a:pPr>
            <a:r>
              <a:rPr lang="en" dirty="0">
                <a:solidFill>
                  <a:schemeClr val="accent1"/>
                </a:solidFill>
                <a:latin typeface="Georgia"/>
                <a:ea typeface="Georgia"/>
                <a:cs typeface="Georgia"/>
                <a:sym typeface="Georgia"/>
              </a:rPr>
              <a:t>Ms. Gonzalez: </a:t>
            </a:r>
            <a:r>
              <a:rPr lang="en" u="sng" dirty="0">
                <a:solidFill>
                  <a:schemeClr val="hlink"/>
                </a:solidFill>
                <a:latin typeface="Georgia"/>
                <a:ea typeface="Georgia"/>
                <a:cs typeface="Georgia"/>
                <a:sym typeface="Georgia"/>
                <a:hlinkClick r:id="rId4"/>
              </a:rPr>
              <a:t>sgonzale@pasco.k12.fl.us</a:t>
            </a:r>
            <a:r>
              <a:rPr lang="en" dirty="0">
                <a:solidFill>
                  <a:schemeClr val="accent1"/>
                </a:solidFill>
                <a:latin typeface="Georgia"/>
                <a:ea typeface="Georgia"/>
                <a:cs typeface="Georgia"/>
                <a:sym typeface="Georgia"/>
              </a:rPr>
              <a:t> </a:t>
            </a:r>
            <a:endParaRPr dirty="0">
              <a:solidFill>
                <a:schemeClr val="accent1"/>
              </a:solidFill>
              <a:latin typeface="Georgia"/>
              <a:ea typeface="Georgia"/>
              <a:cs typeface="Georgia"/>
              <a:sym typeface="Georgia"/>
            </a:endParaRPr>
          </a:p>
          <a:p>
            <a:pPr marL="0" lvl="0" indent="0">
              <a:spcBef>
                <a:spcPts val="1600"/>
              </a:spcBef>
              <a:spcAft>
                <a:spcPts val="0"/>
              </a:spcAft>
              <a:buNone/>
            </a:pPr>
            <a:r>
              <a:rPr lang="en" dirty="0">
                <a:solidFill>
                  <a:schemeClr val="accent1"/>
                </a:solidFill>
                <a:latin typeface="Georgia"/>
                <a:ea typeface="Georgia"/>
                <a:cs typeface="Georgia"/>
                <a:sym typeface="Georgia"/>
              </a:rPr>
              <a:t>Ms. Haas: </a:t>
            </a:r>
            <a:r>
              <a:rPr lang="en" u="sng" dirty="0">
                <a:solidFill>
                  <a:schemeClr val="hlink"/>
                </a:solidFill>
                <a:latin typeface="Georgia"/>
                <a:ea typeface="Georgia"/>
                <a:cs typeface="Georgia"/>
                <a:sym typeface="Georgia"/>
                <a:hlinkClick r:id="rId5"/>
              </a:rPr>
              <a:t>shaas@pasco.k12.fl.us</a:t>
            </a:r>
            <a:endParaRPr dirty="0">
              <a:solidFill>
                <a:schemeClr val="accent1"/>
              </a:solidFill>
              <a:latin typeface="Georgia"/>
              <a:ea typeface="Georgia"/>
              <a:cs typeface="Georgia"/>
              <a:sym typeface="Georgia"/>
            </a:endParaRPr>
          </a:p>
          <a:p>
            <a:pPr marL="0" lvl="0" indent="0">
              <a:spcBef>
                <a:spcPts val="1600"/>
              </a:spcBef>
              <a:spcAft>
                <a:spcPts val="0"/>
              </a:spcAft>
              <a:buNone/>
            </a:pPr>
            <a:r>
              <a:rPr lang="en" dirty="0">
                <a:solidFill>
                  <a:schemeClr val="accent1"/>
                </a:solidFill>
                <a:latin typeface="Georgia"/>
                <a:ea typeface="Georgia"/>
                <a:cs typeface="Georgia"/>
                <a:sym typeface="Georgia"/>
              </a:rPr>
              <a:t>Mrs. Kelley: </a:t>
            </a:r>
            <a:r>
              <a:rPr lang="en" u="sng" dirty="0">
                <a:solidFill>
                  <a:schemeClr val="hlink"/>
                </a:solidFill>
                <a:latin typeface="Georgia"/>
                <a:ea typeface="Georgia"/>
                <a:cs typeface="Georgia"/>
                <a:sym typeface="Georgia"/>
                <a:hlinkClick r:id="rId6"/>
              </a:rPr>
              <a:t>akelley@pasco.k12.fl.us</a:t>
            </a:r>
            <a:endParaRPr dirty="0">
              <a:solidFill>
                <a:schemeClr val="accent1"/>
              </a:solidFill>
              <a:latin typeface="Georgia"/>
              <a:ea typeface="Georgia"/>
              <a:cs typeface="Georgia"/>
              <a:sym typeface="Georgia"/>
            </a:endParaRPr>
          </a:p>
          <a:p>
            <a:pPr marL="0" lvl="0" indent="0">
              <a:spcBef>
                <a:spcPts val="1600"/>
              </a:spcBef>
              <a:spcAft>
                <a:spcPts val="1600"/>
              </a:spcAft>
              <a:buClr>
                <a:schemeClr val="dk1"/>
              </a:buClr>
              <a:buSzPts val="1100"/>
              <a:buNone/>
            </a:pPr>
            <a:r>
              <a:rPr lang="en" dirty="0">
                <a:solidFill>
                  <a:schemeClr val="accent1"/>
                </a:solidFill>
                <a:latin typeface="Georgia"/>
                <a:ea typeface="Georgia"/>
                <a:cs typeface="Georgia"/>
                <a:sym typeface="Georgia"/>
              </a:rPr>
              <a:t>Mrs. </a:t>
            </a:r>
            <a:r>
              <a:rPr lang="en" dirty="0" err="1">
                <a:solidFill>
                  <a:schemeClr val="accent1"/>
                </a:solidFill>
                <a:latin typeface="Georgia"/>
                <a:ea typeface="Georgia"/>
                <a:cs typeface="Georgia"/>
                <a:sym typeface="Georgia"/>
              </a:rPr>
              <a:t>Regateiro</a:t>
            </a:r>
            <a:r>
              <a:rPr lang="en" dirty="0">
                <a:solidFill>
                  <a:schemeClr val="accent1"/>
                </a:solidFill>
                <a:latin typeface="Georgia"/>
                <a:ea typeface="Georgia"/>
                <a:cs typeface="Georgia"/>
                <a:sym typeface="Georgia"/>
              </a:rPr>
              <a:t>: </a:t>
            </a:r>
            <a:r>
              <a:rPr lang="en-US" dirty="0">
                <a:solidFill>
                  <a:schemeClr val="accent1"/>
                </a:solidFill>
                <a:latin typeface="Georgia"/>
                <a:ea typeface="Georgia"/>
                <a:cs typeface="Georgia"/>
                <a:sym typeface="Georgia"/>
                <a:hlinkClick r:id="rId7"/>
              </a:rPr>
              <a:t>aregatei@pasco.k12.fl.us</a:t>
            </a:r>
            <a:endParaRPr lang="en" dirty="0">
              <a:solidFill>
                <a:schemeClr val="accent1"/>
              </a:solidFill>
              <a:latin typeface="Georgia"/>
              <a:ea typeface="Georgia"/>
              <a:cs typeface="Georgia"/>
              <a:sym typeface="Georgia"/>
            </a:endParaRPr>
          </a:p>
          <a:p>
            <a:pPr marL="0" lvl="0" indent="0">
              <a:spcBef>
                <a:spcPts val="1600"/>
              </a:spcBef>
              <a:spcAft>
                <a:spcPts val="1600"/>
              </a:spcAft>
              <a:buClr>
                <a:schemeClr val="dk1"/>
              </a:buClr>
              <a:buSzPts val="1100"/>
              <a:buNone/>
            </a:pPr>
            <a:r>
              <a:rPr lang="en" dirty="0">
                <a:solidFill>
                  <a:schemeClr val="accent1"/>
                </a:solidFill>
                <a:latin typeface="Georgia"/>
                <a:ea typeface="Georgia"/>
                <a:cs typeface="Georgia"/>
                <a:sym typeface="Georgia"/>
              </a:rPr>
              <a:t>Ms. Stephenson:</a:t>
            </a:r>
            <a:r>
              <a:rPr lang="en-US" dirty="0">
                <a:solidFill>
                  <a:schemeClr val="accent1"/>
                </a:solidFill>
                <a:latin typeface="Georgia"/>
                <a:ea typeface="Georgia"/>
                <a:cs typeface="Georgia"/>
                <a:sym typeface="Georgia"/>
              </a:rPr>
              <a:t> </a:t>
            </a:r>
            <a:r>
              <a:rPr lang="en-US" dirty="0">
                <a:solidFill>
                  <a:schemeClr val="accent1"/>
                </a:solidFill>
                <a:latin typeface="Georgia"/>
                <a:ea typeface="Georgia"/>
                <a:cs typeface="Georgia"/>
                <a:sym typeface="Georgia"/>
                <a:hlinkClick r:id="rId8"/>
              </a:rPr>
              <a:t>hstephen@pasco.k12.fl.us</a:t>
            </a:r>
            <a:endParaRPr lang="en-US" dirty="0">
              <a:solidFill>
                <a:schemeClr val="accent1"/>
              </a:solidFill>
              <a:latin typeface="Georgia"/>
              <a:ea typeface="Georgia"/>
              <a:cs typeface="Georgia"/>
              <a:sym typeface="Georgia"/>
            </a:endParaRPr>
          </a:p>
          <a:p>
            <a:pPr marL="0" lvl="0" indent="0">
              <a:spcBef>
                <a:spcPts val="1600"/>
              </a:spcBef>
              <a:spcAft>
                <a:spcPts val="1600"/>
              </a:spcAft>
              <a:buClr>
                <a:schemeClr val="dk1"/>
              </a:buClr>
              <a:buSzPts val="1100"/>
              <a:buNone/>
            </a:pPr>
            <a:r>
              <a:rPr lang="en-US" dirty="0">
                <a:solidFill>
                  <a:schemeClr val="accent1"/>
                </a:solidFill>
                <a:latin typeface="Georgia"/>
                <a:ea typeface="Georgia"/>
                <a:cs typeface="Georgia"/>
                <a:sym typeface="Georgia"/>
              </a:rPr>
              <a:t> </a:t>
            </a:r>
          </a:p>
          <a:p>
            <a:pPr marL="0" lvl="0" indent="0">
              <a:spcBef>
                <a:spcPts val="1600"/>
              </a:spcBef>
              <a:spcAft>
                <a:spcPts val="1600"/>
              </a:spcAft>
              <a:buClr>
                <a:schemeClr val="dk1"/>
              </a:buClr>
              <a:buSzPts val="1100"/>
              <a:buNone/>
            </a:pPr>
            <a:endParaRPr dirty="0">
              <a:solidFill>
                <a:schemeClr val="accent1"/>
              </a:solidFill>
              <a:latin typeface="Georgia"/>
              <a:ea typeface="Georgia"/>
              <a:cs typeface="Georgia"/>
              <a:sym typeface="Georgia"/>
            </a:endParaRPr>
          </a:p>
        </p:txBody>
      </p:sp>
      <p:pic>
        <p:nvPicPr>
          <p:cNvPr id="92" name="Google Shape;92;p18"/>
          <p:cNvPicPr preferRelativeResize="0"/>
          <p:nvPr/>
        </p:nvPicPr>
        <p:blipFill>
          <a:blip r:embed="rId9">
            <a:alphaModFix/>
          </a:blip>
          <a:stretch>
            <a:fillRect/>
          </a:stretch>
        </p:blipFill>
        <p:spPr>
          <a:xfrm>
            <a:off x="5778300" y="1603429"/>
            <a:ext cx="2335950" cy="3258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7997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a:solidFill>
                  <a:srgbClr val="FFFFFF"/>
                </a:solidFill>
                <a:latin typeface="Lobster"/>
                <a:ea typeface="Lobster"/>
                <a:cs typeface="Lobster"/>
                <a:sym typeface="Lobster"/>
              </a:rPr>
              <a:t>Security Guard</a:t>
            </a:r>
            <a:endParaRPr sz="3600">
              <a:solidFill>
                <a:srgbClr val="FFFFFF"/>
              </a:solidFill>
              <a:latin typeface="Lobster"/>
              <a:ea typeface="Lobster"/>
              <a:cs typeface="Lobster"/>
              <a:sym typeface="Lobster"/>
            </a:endParaRPr>
          </a:p>
        </p:txBody>
      </p:sp>
      <p:sp>
        <p:nvSpPr>
          <p:cNvPr id="98" name="Google Shape;98;p19"/>
          <p:cNvSpPr txBox="1">
            <a:spLocks noGrp="1"/>
          </p:cNvSpPr>
          <p:nvPr>
            <p:ph type="body" idx="1"/>
          </p:nvPr>
        </p:nvSpPr>
        <p:spPr>
          <a:xfrm>
            <a:off x="444600" y="1017725"/>
            <a:ext cx="39015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 sz="3000" dirty="0">
                <a:solidFill>
                  <a:schemeClr val="accent1"/>
                </a:solidFill>
                <a:latin typeface="Georgia"/>
                <a:ea typeface="Georgia"/>
                <a:cs typeface="Georgia"/>
                <a:sym typeface="Georgia"/>
              </a:rPr>
              <a:t>Our new security guard is Mr. La</a:t>
            </a:r>
            <a:r>
              <a:rPr lang="en-US" sz="3000" dirty="0">
                <a:solidFill>
                  <a:schemeClr val="accent1"/>
                </a:solidFill>
                <a:latin typeface="Georgia"/>
                <a:ea typeface="Georgia"/>
                <a:cs typeface="Georgia"/>
                <a:sym typeface="Georgia"/>
              </a:rPr>
              <a:t>V</a:t>
            </a:r>
            <a:r>
              <a:rPr lang="en" sz="3000" dirty="0">
                <a:solidFill>
                  <a:schemeClr val="accent1"/>
                </a:solidFill>
                <a:latin typeface="Georgia"/>
                <a:ea typeface="Georgia"/>
                <a:cs typeface="Georgia"/>
                <a:sym typeface="Georgia"/>
              </a:rPr>
              <a:t>are.  All school security guards will be armed while they are on-campus.  </a:t>
            </a:r>
            <a:endParaRPr dirty="0">
              <a:solidFill>
                <a:schemeClr val="lt1"/>
              </a:solidFill>
              <a:latin typeface="Georgia"/>
              <a:ea typeface="Georgia"/>
              <a:cs typeface="Georgia"/>
              <a:sym typeface="Georgia"/>
            </a:endParaRPr>
          </a:p>
        </p:txBody>
      </p:sp>
      <p:pic>
        <p:nvPicPr>
          <p:cNvPr id="99" name="Google Shape;99;p19"/>
          <p:cNvPicPr preferRelativeResize="0"/>
          <p:nvPr/>
        </p:nvPicPr>
        <p:blipFill>
          <a:blip r:embed="rId3">
            <a:alphaModFix/>
          </a:blip>
          <a:stretch>
            <a:fillRect/>
          </a:stretch>
        </p:blipFill>
        <p:spPr>
          <a:xfrm>
            <a:off x="4696100" y="1017725"/>
            <a:ext cx="3536976" cy="35511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25897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000">
                <a:solidFill>
                  <a:srgbClr val="FFFFFF"/>
                </a:solidFill>
                <a:latin typeface="Lobster"/>
                <a:ea typeface="Lobster"/>
                <a:cs typeface="Lobster"/>
                <a:sym typeface="Lobster"/>
              </a:rPr>
              <a:t>Website</a:t>
            </a:r>
            <a:endParaRPr sz="4000">
              <a:solidFill>
                <a:srgbClr val="FFFFFF"/>
              </a:solidFill>
              <a:latin typeface="Lobster"/>
              <a:ea typeface="Lobster"/>
              <a:cs typeface="Lobster"/>
              <a:sym typeface="Lobster"/>
            </a:endParaRPr>
          </a:p>
        </p:txBody>
      </p:sp>
      <p:sp>
        <p:nvSpPr>
          <p:cNvPr id="105" name="Google Shape;105;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accent1"/>
                </a:solidFill>
                <a:latin typeface="Georgia"/>
                <a:ea typeface="Georgia"/>
                <a:cs typeface="Georgia"/>
                <a:sym typeface="Georgia"/>
              </a:rPr>
              <a:t>Please be sure to check the SMES website for important events. </a:t>
            </a:r>
            <a:endParaRPr sz="3000">
              <a:solidFill>
                <a:schemeClr val="accent1"/>
              </a:solidFill>
              <a:latin typeface="Georgia"/>
              <a:ea typeface="Georgia"/>
              <a:cs typeface="Georgia"/>
              <a:sym typeface="Georgia"/>
            </a:endParaRPr>
          </a:p>
          <a:p>
            <a:pPr marL="0" lvl="0" indent="0" algn="ctr">
              <a:spcBef>
                <a:spcPts val="1600"/>
              </a:spcBef>
              <a:spcAft>
                <a:spcPts val="1600"/>
              </a:spcAft>
              <a:buNone/>
            </a:pPr>
            <a:r>
              <a:rPr lang="en" sz="3000" u="sng">
                <a:solidFill>
                  <a:schemeClr val="hlink"/>
                </a:solidFill>
                <a:latin typeface="Georgia"/>
                <a:ea typeface="Georgia"/>
                <a:cs typeface="Georgia"/>
                <a:sym typeface="Georgia"/>
                <a:hlinkClick r:id="rId3"/>
              </a:rPr>
              <a:t>https://smes.pasco.k12.fl.us</a:t>
            </a:r>
            <a:endParaRPr sz="3000">
              <a:solidFill>
                <a:schemeClr val="accent1"/>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219100"/>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000" dirty="0">
                <a:solidFill>
                  <a:srgbClr val="FFFFFF"/>
                </a:solidFill>
                <a:latin typeface="Lobster"/>
                <a:ea typeface="Lobster"/>
                <a:cs typeface="Lobster"/>
                <a:sym typeface="Lobster"/>
              </a:rPr>
              <a:t>Volunteer</a:t>
            </a:r>
            <a:endParaRPr sz="4000" dirty="0">
              <a:solidFill>
                <a:srgbClr val="FFFFFF"/>
              </a:solidFill>
              <a:latin typeface="Lobster"/>
              <a:ea typeface="Lobster"/>
              <a:cs typeface="Lobster"/>
              <a:sym typeface="Lobster"/>
            </a:endParaRPr>
          </a:p>
        </p:txBody>
      </p:sp>
      <p:sp>
        <p:nvSpPr>
          <p:cNvPr id="111" name="Google Shape;111;p21"/>
          <p:cNvSpPr txBox="1">
            <a:spLocks noGrp="1"/>
          </p:cNvSpPr>
          <p:nvPr>
            <p:ph type="body" idx="1"/>
          </p:nvPr>
        </p:nvSpPr>
        <p:spPr>
          <a:xfrm>
            <a:off x="311700" y="71320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rgbClr val="FF9900"/>
                </a:solidFill>
                <a:latin typeface="Georgia"/>
                <a:ea typeface="Georgia"/>
                <a:cs typeface="Georgia"/>
                <a:sym typeface="Georgia"/>
              </a:rPr>
              <a:t>If you would like to chaperone a field trip or help in the classroom this year you must apply.</a:t>
            </a:r>
            <a:endParaRPr sz="2400" dirty="0">
              <a:solidFill>
                <a:srgbClr val="FF9900"/>
              </a:solidFill>
              <a:latin typeface="Georgia"/>
              <a:ea typeface="Georgia"/>
              <a:cs typeface="Georgia"/>
              <a:sym typeface="Georgia"/>
            </a:endParaRPr>
          </a:p>
          <a:p>
            <a:pPr marL="0" lvl="0" indent="0" algn="ctr" rtl="0">
              <a:spcBef>
                <a:spcPts val="1600"/>
              </a:spcBef>
              <a:spcAft>
                <a:spcPts val="0"/>
              </a:spcAft>
              <a:buNone/>
            </a:pPr>
            <a:r>
              <a:rPr lang="en" sz="2400" dirty="0">
                <a:solidFill>
                  <a:srgbClr val="FF9900"/>
                </a:solidFill>
                <a:latin typeface="Georgia"/>
                <a:ea typeface="Georgia"/>
                <a:cs typeface="Georgia"/>
                <a:sym typeface="Georgia"/>
              </a:rPr>
              <a:t>If you were a volunteer last year, you must renew your application.  </a:t>
            </a:r>
            <a:endParaRPr sz="2400" dirty="0">
              <a:solidFill>
                <a:srgbClr val="FF9900"/>
              </a:solidFill>
              <a:latin typeface="Georgia"/>
              <a:ea typeface="Georgia"/>
              <a:cs typeface="Georgia"/>
              <a:sym typeface="Georgia"/>
            </a:endParaRPr>
          </a:p>
          <a:p>
            <a:pPr marL="0" lvl="0" indent="0" algn="ctr">
              <a:spcBef>
                <a:spcPts val="1600"/>
              </a:spcBef>
              <a:spcAft>
                <a:spcPts val="1600"/>
              </a:spcAft>
              <a:buNone/>
            </a:pPr>
            <a:r>
              <a:rPr lang="en" sz="2400" dirty="0">
                <a:solidFill>
                  <a:srgbClr val="FF9900"/>
                </a:solidFill>
                <a:latin typeface="Georgia"/>
                <a:ea typeface="Georgia"/>
                <a:cs typeface="Georgia"/>
                <a:sym typeface="Georgia"/>
              </a:rPr>
              <a:t>Please fill out a volunteer form today using this </a:t>
            </a:r>
            <a:r>
              <a:rPr lang="en" sz="2400" u="sng" dirty="0">
                <a:solidFill>
                  <a:schemeClr val="hlink"/>
                </a:solidFill>
                <a:latin typeface="Georgia"/>
                <a:ea typeface="Georgia"/>
                <a:cs typeface="Georgia"/>
                <a:sym typeface="Georgia"/>
                <a:hlinkClick r:id="rId3"/>
              </a:rPr>
              <a:t>link</a:t>
            </a:r>
            <a:r>
              <a:rPr lang="en" sz="2400" dirty="0">
                <a:solidFill>
                  <a:srgbClr val="FF9900"/>
                </a:solidFill>
                <a:latin typeface="Georgia"/>
                <a:ea typeface="Georgia"/>
                <a:cs typeface="Georgia"/>
                <a:sym typeface="Georgia"/>
              </a:rPr>
              <a:t>. </a:t>
            </a:r>
          </a:p>
          <a:p>
            <a:pPr marL="0" lvl="0" indent="0" algn="ctr">
              <a:spcBef>
                <a:spcPts val="1600"/>
              </a:spcBef>
              <a:spcAft>
                <a:spcPts val="1600"/>
              </a:spcAft>
              <a:buNone/>
            </a:pPr>
            <a:r>
              <a:rPr lang="en" sz="2400" dirty="0">
                <a:solidFill>
                  <a:srgbClr val="FF9900"/>
                </a:solidFill>
                <a:latin typeface="Georgia"/>
                <a:sym typeface="Georgia"/>
              </a:rPr>
              <a:t>Due to Covid, we are not allowing volunteers on campus at this time.  We hope that we will be able to host visitors before the end of the year. </a:t>
            </a:r>
            <a:endParaRPr sz="2400" dirty="0">
              <a:solidFill>
                <a:srgbClr val="F3F3F3"/>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850</Words>
  <Application>Microsoft Macintosh PowerPoint</Application>
  <PresentationFormat>On-screen Show (16:9)</PresentationFormat>
  <Paragraphs>63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Georgia</vt:lpstr>
      <vt:lpstr>Lobster</vt:lpstr>
      <vt:lpstr>Simple Light</vt:lpstr>
      <vt:lpstr>Welcome to the 5th Grade Virtual Open House</vt:lpstr>
      <vt:lpstr>Introducing the Team </vt:lpstr>
      <vt:lpstr>School  Time</vt:lpstr>
      <vt:lpstr>Specials and Lunch Times</vt:lpstr>
      <vt:lpstr>Changes in Dismissal / Early Pickup</vt:lpstr>
      <vt:lpstr>Communication plan</vt:lpstr>
      <vt:lpstr>Security Guard</vt:lpstr>
      <vt:lpstr>Website</vt:lpstr>
      <vt:lpstr>Volunteer</vt:lpstr>
      <vt:lpstr>PTA</vt:lpstr>
      <vt:lpstr>Custody Issues</vt:lpstr>
      <vt:lpstr>Team Behavior Expectations: RCA App </vt:lpstr>
      <vt:lpstr>Defining Design </vt:lpstr>
      <vt:lpstr>Design on Display</vt:lpstr>
      <vt:lpstr>SMES LATIC Structure</vt:lpstr>
      <vt:lpstr>STEAM School</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5th Grade Virtual Open House</dc:title>
  <cp:lastModifiedBy>Stacy L. Haas</cp:lastModifiedBy>
  <cp:revision>4</cp:revision>
  <dcterms:modified xsi:type="dcterms:W3CDTF">2021-08-18T14:07:10Z</dcterms:modified>
</cp:coreProperties>
</file>