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6858000" cx="12192000"/>
  <p:notesSz cx="6858000" cy="9144000"/>
  <p:embeddedFontLst>
    <p:embeddedFont>
      <p:font typeface="Century Gothic"/>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6" roundtripDataSignature="AMtx7mgzAhDT1myjvidZnT3IyT3SoPIg2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C11F09B-C6E9-4BAC-BD73-82B15F4D15A3}">
  <a:tblStyle styleId="{5C11F09B-C6E9-4BAC-BD73-82B15F4D15A3}"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CenturyGothic-bold.fntdata"/><Relationship Id="rId10" Type="http://schemas.openxmlformats.org/officeDocument/2006/relationships/slide" Target="slides/slide5.xml"/><Relationship Id="rId32" Type="http://schemas.openxmlformats.org/officeDocument/2006/relationships/font" Target="fonts/CenturyGothic-regular.fntdata"/><Relationship Id="rId13" Type="http://schemas.openxmlformats.org/officeDocument/2006/relationships/slide" Target="slides/slide8.xml"/><Relationship Id="rId35" Type="http://schemas.openxmlformats.org/officeDocument/2006/relationships/font" Target="fonts/CenturyGothic-boldItalic.fntdata"/><Relationship Id="rId12" Type="http://schemas.openxmlformats.org/officeDocument/2006/relationships/slide" Target="slides/slide7.xml"/><Relationship Id="rId34" Type="http://schemas.openxmlformats.org/officeDocument/2006/relationships/font" Target="fonts/CenturyGothic-italic.fntdata"/><Relationship Id="rId15" Type="http://schemas.openxmlformats.org/officeDocument/2006/relationships/slide" Target="slides/slide10.xml"/><Relationship Id="rId14" Type="http://schemas.openxmlformats.org/officeDocument/2006/relationships/slide" Target="slides/slide9.xml"/><Relationship Id="rId36" Type="http://customschemas.google.com/relationships/presentationmetadata" Target="meta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 name="Google Shape;15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ea02c70d84_0_2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gea02c70d84_0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ea02c70d84_0_3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gea02c70d84_0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 name="Google Shape;9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ea02c70d84_0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gea02c70d84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ea02c70d84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ea02c70d84_0_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gea02c70d84_0_1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1" name="Google Shape;241;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 name="Google Shape;9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 name="Google Shape;10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 name="Google Shape;12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 name="Google Shape;12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ea02c70d84_0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ea02c70d84_0_1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gea02c70d84_0_1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 name="Google Shape;22;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 name="Shape 25"/>
        <p:cNvGrpSpPr/>
        <p:nvPr/>
      </p:nvGrpSpPr>
      <p:grpSpPr>
        <a:xfrm>
          <a:off x="0" y="0"/>
          <a:ext cx="0" cy="0"/>
          <a:chOff x="0" y="0"/>
          <a:chExt cx="0" cy="0"/>
        </a:xfrm>
      </p:grpSpPr>
      <p:sp>
        <p:nvSpPr>
          <p:cNvPr id="26" name="Google Shape;26;p2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2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8" name="Google Shape;28;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2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2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2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2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2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2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2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2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3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3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1"/>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3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78CAD5"/>
            </a:gs>
            <a:gs pos="9000">
              <a:srgbClr val="78CAD5"/>
            </a:gs>
            <a:gs pos="57000">
              <a:srgbClr val="A3DA23"/>
            </a:gs>
            <a:gs pos="90000">
              <a:srgbClr val="ABFFFF"/>
            </a:gs>
            <a:gs pos="100000">
              <a:srgbClr val="ABFFFF"/>
            </a:gs>
          </a:gsLst>
          <a:lin ang="13500000" scaled="0"/>
        </a:gradFill>
      </p:bgPr>
    </p:bg>
    <p:spTree>
      <p:nvGrpSpPr>
        <p:cNvPr id="9" name="Shape 9"/>
        <p:cNvGrpSpPr/>
        <p:nvPr/>
      </p:nvGrpSpPr>
      <p:grpSpPr>
        <a:xfrm>
          <a:off x="0" y="0"/>
          <a:ext cx="0" cy="0"/>
          <a:chOff x="0" y="0"/>
          <a:chExt cx="0" cy="0"/>
        </a:xfrm>
      </p:grpSpPr>
      <p:sp>
        <p:nvSpPr>
          <p:cNvPr id="10" name="Google Shape;10;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hyperlink" Target="https://www.pasco.k12.fl.us/coronavirus/protocol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mes.pasco.k12.fl.us/parents-2/"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mailto:agrace@pasco.k12.fl.us" TargetMode="Externa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8.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mailto:kabeck@pasco.k12.fl.us" TargetMode="External"/><Relationship Id="rId4" Type="http://schemas.openxmlformats.org/officeDocument/2006/relationships/hyperlink" Target="mailto:maglass@pasco.k12.fl.us" TargetMode="External"/><Relationship Id="rId5" Type="http://schemas.openxmlformats.org/officeDocument/2006/relationships/hyperlink" Target="mailto:jnbauer@pasco.k12.fl.us" TargetMode="External"/><Relationship Id="rId6" Type="http://schemas.openxmlformats.org/officeDocument/2006/relationships/hyperlink" Target="mailto:mtidwell@pasco.k12.fl.us" TargetMode="External"/><Relationship Id="rId7" Type="http://schemas.openxmlformats.org/officeDocument/2006/relationships/hyperlink" Target="mailto:cwyrick@pasco.k12.fl.us" TargetMode="External"/><Relationship Id="rId8" Type="http://schemas.openxmlformats.org/officeDocument/2006/relationships/hyperlink" Target="mailto:ayaw@pasco.k12.fl.u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7"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b="4275" l="2187" r="1798" t="1369"/>
          <a:stretch/>
        </p:blipFill>
        <p:spPr>
          <a:xfrm>
            <a:off x="4102708" y="2638728"/>
            <a:ext cx="3994485" cy="4061861"/>
          </a:xfrm>
          <a:prstGeom prst="rect">
            <a:avLst/>
          </a:prstGeom>
          <a:noFill/>
          <a:ln>
            <a:noFill/>
          </a:ln>
          <a:effectLst>
            <a:outerShdw blurRad="50800" rotWithShape="0" algn="tl" dir="2700000" dist="38100">
              <a:srgbClr val="000000">
                <a:alpha val="40000"/>
              </a:srgbClr>
            </a:outerShdw>
          </a:effectLst>
        </p:spPr>
      </p:pic>
      <p:sp>
        <p:nvSpPr>
          <p:cNvPr id="89" name="Google Shape;89;p1"/>
          <p:cNvSpPr txBox="1"/>
          <p:nvPr/>
        </p:nvSpPr>
        <p:spPr>
          <a:xfrm>
            <a:off x="3951" y="272326"/>
            <a:ext cx="12192000" cy="230832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7200" u="none" cap="none" strike="noStrike">
                <a:solidFill>
                  <a:srgbClr val="78CAD5"/>
                </a:solidFill>
                <a:latin typeface="Arial"/>
                <a:ea typeface="Arial"/>
                <a:cs typeface="Arial"/>
                <a:sym typeface="Arial"/>
              </a:rPr>
              <a:t>Sanders Memorial Elementary School</a:t>
            </a:r>
            <a:endParaRPr b="1" i="0" sz="7200" u="none" cap="none" strike="noStrike">
              <a:solidFill>
                <a:srgbClr val="78CAD5"/>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9"/>
          <p:cNvSpPr txBox="1"/>
          <p:nvPr/>
        </p:nvSpPr>
        <p:spPr>
          <a:xfrm>
            <a:off x="838200" y="2092525"/>
            <a:ext cx="10515600" cy="4414200"/>
          </a:xfrm>
          <a:prstGeom prst="rect">
            <a:avLst/>
          </a:prstGeom>
          <a:solidFill>
            <a:schemeClr val="lt1"/>
          </a:solidFill>
          <a:ln cap="flat" cmpd="sng" w="57150">
            <a:solidFill>
              <a:schemeClr val="dk1"/>
            </a:solidFill>
            <a:prstDash val="solid"/>
            <a:round/>
            <a:headEnd len="sm" w="sm" type="none"/>
            <a:tailEnd len="sm" w="sm" type="none"/>
          </a:ln>
        </p:spPr>
        <p:txBody>
          <a:bodyPr anchorCtr="0" anchor="t" bIns="182875" lIns="182875" spcFirstLastPara="1" rIns="182875" wrap="square" tIns="182875">
            <a:noAutofit/>
          </a:bodyPr>
          <a:lstStyle/>
          <a:p>
            <a:pPr indent="-457200" lvl="0" marL="457200" marR="0" rtl="0" algn="l">
              <a:lnSpc>
                <a:spcPct val="90000"/>
              </a:lnSpc>
              <a:spcBef>
                <a:spcPts val="0"/>
              </a:spcBef>
              <a:spcAft>
                <a:spcPts val="0"/>
              </a:spcAft>
              <a:buClr>
                <a:schemeClr val="dk1"/>
              </a:buClr>
              <a:buSzPts val="3200"/>
              <a:buFont typeface="Calibri"/>
              <a:buAutoNum type="arabicPeriod"/>
            </a:pPr>
            <a:r>
              <a:rPr b="0" i="0" lang="en-US" sz="3200" u="none" cap="none" strike="noStrike">
                <a:solidFill>
                  <a:schemeClr val="dk1"/>
                </a:solidFill>
                <a:latin typeface="Calibri"/>
                <a:ea typeface="Calibri"/>
                <a:cs typeface="Calibri"/>
                <a:sym typeface="Calibri"/>
              </a:rPr>
              <a:t>If you feel that there is a problem with the teacher or the style of teaching, do not call The Administration. Call the teacher first and give her a chance to discuss the concerns with you. </a:t>
            </a:r>
            <a:endParaRPr/>
          </a:p>
          <a:p>
            <a:pPr indent="-457200" lvl="0" marL="457200" marR="0" rtl="0" algn="l">
              <a:lnSpc>
                <a:spcPct val="90000"/>
              </a:lnSpc>
              <a:spcBef>
                <a:spcPts val="1000"/>
              </a:spcBef>
              <a:spcAft>
                <a:spcPts val="0"/>
              </a:spcAft>
              <a:buClr>
                <a:schemeClr val="dk1"/>
              </a:buClr>
              <a:buSzPts val="3200"/>
              <a:buFont typeface="Calibri"/>
              <a:buAutoNum type="arabicPeriod"/>
            </a:pPr>
            <a:r>
              <a:rPr b="0" i="0" lang="en-US" sz="3200" u="none" cap="none" strike="noStrike">
                <a:solidFill>
                  <a:schemeClr val="dk1"/>
                </a:solidFill>
                <a:latin typeface="Calibri"/>
                <a:ea typeface="Calibri"/>
                <a:cs typeface="Calibri"/>
                <a:sym typeface="Calibri"/>
              </a:rPr>
              <a:t>If you need to talk to your teacher, send a note/email/Class Dojo message. The teacher will write you back to discuss or answer any question you may have within 24 hours. Do not show up at the classroom door unannounced for a conference. </a:t>
            </a:r>
            <a:endParaRPr/>
          </a:p>
          <a:p>
            <a:pPr indent="-444500" lvl="0" marL="457200" marR="0" rtl="0" algn="l">
              <a:lnSpc>
                <a:spcPct val="100000"/>
              </a:lnSpc>
              <a:spcBef>
                <a:spcPts val="0"/>
              </a:spcBef>
              <a:spcAft>
                <a:spcPts val="0"/>
              </a:spcAft>
              <a:buClr>
                <a:schemeClr val="dk1"/>
              </a:buClr>
              <a:buSzPts val="2700"/>
              <a:buFont typeface="Noto Sans Symbols"/>
              <a:buNone/>
            </a:pPr>
            <a:r>
              <a:t/>
            </a:r>
            <a:endParaRPr b="1" i="0" sz="2700" u="none" cap="none" strike="noStrike">
              <a:solidFill>
                <a:schemeClr val="dk1"/>
              </a:solidFill>
              <a:latin typeface="Century Gothic"/>
              <a:ea typeface="Century Gothic"/>
              <a:cs typeface="Century Gothic"/>
              <a:sym typeface="Century Gothic"/>
            </a:endParaRPr>
          </a:p>
        </p:txBody>
      </p:sp>
      <p:sp>
        <p:nvSpPr>
          <p:cNvPr id="145" name="Google Shape;145;p9"/>
          <p:cNvSpPr txBox="1"/>
          <p:nvPr/>
        </p:nvSpPr>
        <p:spPr>
          <a:xfrm>
            <a:off x="264700" y="91650"/>
            <a:ext cx="11498400" cy="13749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11000"/>
              <a:buFont typeface="Arial"/>
              <a:buNone/>
            </a:pPr>
            <a:r>
              <a:rPr b="1" i="0" lang="en-US" sz="6400" u="none" cap="none" strike="noStrike">
                <a:solidFill>
                  <a:schemeClr val="lt1"/>
                </a:solidFill>
                <a:latin typeface="Arial"/>
                <a:ea typeface="Arial"/>
                <a:cs typeface="Arial"/>
                <a:sym typeface="Arial"/>
              </a:rPr>
              <a:t>5 Things SMES Ask</a:t>
            </a:r>
            <a:r>
              <a:rPr b="1" lang="en-US" sz="6400">
                <a:solidFill>
                  <a:schemeClr val="lt1"/>
                </a:solidFill>
              </a:rPr>
              <a:t>s </a:t>
            </a:r>
            <a:r>
              <a:rPr b="1" i="0" lang="en-US" sz="6400" u="none" cap="none" strike="noStrike">
                <a:solidFill>
                  <a:schemeClr val="lt1"/>
                </a:solidFill>
                <a:latin typeface="Arial"/>
                <a:ea typeface="Arial"/>
                <a:cs typeface="Arial"/>
                <a:sym typeface="Arial"/>
              </a:rPr>
              <a:t>of Our Parents</a:t>
            </a:r>
            <a:endParaRPr b="1" i="0" sz="6400" u="none" cap="none" strike="noStrike">
              <a:solidFill>
                <a:schemeClr val="lt1"/>
              </a:solidFill>
              <a:latin typeface="Arial"/>
              <a:ea typeface="Arial"/>
              <a:cs typeface="Arial"/>
              <a:sym typeface="Arial"/>
            </a:endParaRPr>
          </a:p>
          <a:p>
            <a:pPr indent="0" lvl="0" marL="0" marR="0" rtl="0" algn="l">
              <a:lnSpc>
                <a:spcPct val="90000"/>
              </a:lnSpc>
              <a:spcBef>
                <a:spcPts val="0"/>
              </a:spcBef>
              <a:spcAft>
                <a:spcPts val="0"/>
              </a:spcAft>
              <a:buClr>
                <a:schemeClr val="lt1"/>
              </a:buClr>
              <a:buSzPts val="11000"/>
              <a:buFont typeface="Arial"/>
              <a:buNone/>
            </a:pPr>
            <a:r>
              <a:t/>
            </a:r>
            <a:endParaRPr b="1" sz="6400">
              <a:solidFill>
                <a:schemeClr val="lt1"/>
              </a:solidFill>
            </a:endParaRPr>
          </a:p>
          <a:p>
            <a:pPr indent="0" lvl="0" marL="0" marR="0" rtl="0" algn="l">
              <a:lnSpc>
                <a:spcPct val="90000"/>
              </a:lnSpc>
              <a:spcBef>
                <a:spcPts val="0"/>
              </a:spcBef>
              <a:spcAft>
                <a:spcPts val="0"/>
              </a:spcAft>
              <a:buClr>
                <a:schemeClr val="lt1"/>
              </a:buClr>
              <a:buSzPts val="11000"/>
              <a:buFont typeface="Arial"/>
              <a:buNone/>
            </a:pPr>
            <a:r>
              <a:t/>
            </a:r>
            <a:endParaRPr b="1" sz="6400">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0"/>
          <p:cNvSpPr txBox="1"/>
          <p:nvPr/>
        </p:nvSpPr>
        <p:spPr>
          <a:xfrm>
            <a:off x="838200" y="2428550"/>
            <a:ext cx="10515600" cy="4123800"/>
          </a:xfrm>
          <a:prstGeom prst="rect">
            <a:avLst/>
          </a:prstGeom>
          <a:solidFill>
            <a:schemeClr val="lt1"/>
          </a:solidFill>
          <a:ln cap="flat" cmpd="sng" w="57150">
            <a:solidFill>
              <a:schemeClr val="dk1"/>
            </a:solidFill>
            <a:prstDash val="solid"/>
            <a:round/>
            <a:headEnd len="sm" w="sm" type="none"/>
            <a:tailEnd len="sm" w="sm" type="none"/>
          </a:ln>
        </p:spPr>
        <p:txBody>
          <a:bodyPr anchorCtr="0" anchor="t" bIns="182875" lIns="182875" spcFirstLastPara="1" rIns="182875" wrap="square" tIns="182875">
            <a:noAutofit/>
          </a:bodyPr>
          <a:lstStyle/>
          <a:p>
            <a:pPr indent="-514350" lvl="0" marL="514350" marR="0" rtl="0" algn="l">
              <a:lnSpc>
                <a:spcPct val="90000"/>
              </a:lnSpc>
              <a:spcBef>
                <a:spcPts val="0"/>
              </a:spcBef>
              <a:spcAft>
                <a:spcPts val="0"/>
              </a:spcAft>
              <a:buClr>
                <a:schemeClr val="dk1"/>
              </a:buClr>
              <a:buSzPts val="3200"/>
              <a:buFont typeface="Calibri"/>
              <a:buAutoNum type="arabicPeriod" startAt="3"/>
            </a:pPr>
            <a:r>
              <a:rPr b="0" i="0" lang="en-US" sz="3200" u="none" cap="none" strike="noStrike">
                <a:solidFill>
                  <a:schemeClr val="dk1"/>
                </a:solidFill>
                <a:latin typeface="Calibri"/>
                <a:ea typeface="Calibri"/>
                <a:cs typeface="Calibri"/>
                <a:sym typeface="Calibri"/>
              </a:rPr>
              <a:t>Do not allow your child to be late or miss school for anything other than sickness or a death in the family. Allowing your child to miss school because he/she needs a haircut or go clothes shopping with you is sending the wrong message to children. </a:t>
            </a:r>
            <a:endParaRPr/>
          </a:p>
          <a:p>
            <a:pPr indent="-444500" lvl="0" marL="457200" marR="0" rtl="0" algn="l">
              <a:lnSpc>
                <a:spcPct val="100000"/>
              </a:lnSpc>
              <a:spcBef>
                <a:spcPts val="0"/>
              </a:spcBef>
              <a:spcAft>
                <a:spcPts val="0"/>
              </a:spcAft>
              <a:buClr>
                <a:schemeClr val="dk1"/>
              </a:buClr>
              <a:buSzPts val="2700"/>
              <a:buFont typeface="Noto Sans Symbols"/>
              <a:buNone/>
            </a:pPr>
            <a:r>
              <a:t/>
            </a:r>
            <a:endParaRPr b="1" i="0" sz="2700" u="none" cap="none" strike="noStrike">
              <a:solidFill>
                <a:schemeClr val="dk1"/>
              </a:solidFill>
              <a:latin typeface="Century Gothic"/>
              <a:ea typeface="Century Gothic"/>
              <a:cs typeface="Century Gothic"/>
              <a:sym typeface="Century Gothic"/>
            </a:endParaRPr>
          </a:p>
        </p:txBody>
      </p:sp>
      <p:sp>
        <p:nvSpPr>
          <p:cNvPr id="151" name="Google Shape;151;p10"/>
          <p:cNvSpPr txBox="1"/>
          <p:nvPr/>
        </p:nvSpPr>
        <p:spPr>
          <a:xfrm>
            <a:off x="264700" y="106925"/>
            <a:ext cx="11498400" cy="13443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11000"/>
              <a:buFont typeface="Arial"/>
              <a:buNone/>
            </a:pPr>
            <a:r>
              <a:rPr b="1" i="0" lang="en-US" sz="8000" u="none" cap="none" strike="noStrike">
                <a:solidFill>
                  <a:schemeClr val="lt1"/>
                </a:solidFill>
                <a:latin typeface="Arial"/>
                <a:ea typeface="Arial"/>
                <a:cs typeface="Arial"/>
                <a:sym typeface="Arial"/>
              </a:rPr>
              <a:t>5 Things SMES Ask of Our Parents</a:t>
            </a:r>
            <a:endParaRPr b="1" i="0" sz="8000" u="none" cap="none" strike="noStrike">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1"/>
          <p:cNvSpPr txBox="1"/>
          <p:nvPr/>
        </p:nvSpPr>
        <p:spPr>
          <a:xfrm>
            <a:off x="838200" y="2566025"/>
            <a:ext cx="10515600" cy="4062900"/>
          </a:xfrm>
          <a:prstGeom prst="rect">
            <a:avLst/>
          </a:prstGeom>
          <a:solidFill>
            <a:schemeClr val="lt1"/>
          </a:solidFill>
          <a:ln cap="flat" cmpd="sng" w="57150">
            <a:solidFill>
              <a:schemeClr val="dk1"/>
            </a:solidFill>
            <a:prstDash val="solid"/>
            <a:round/>
            <a:headEnd len="sm" w="sm" type="none"/>
            <a:tailEnd len="sm" w="sm" type="none"/>
          </a:ln>
        </p:spPr>
        <p:txBody>
          <a:bodyPr anchorCtr="0" anchor="t" bIns="182875" lIns="182875" spcFirstLastPara="1" rIns="182875" wrap="square" tIns="182875">
            <a:noAutofit/>
          </a:bodyPr>
          <a:lstStyle/>
          <a:p>
            <a:pPr indent="-514350" lvl="0" marL="514350" marR="0" rtl="0" algn="l">
              <a:lnSpc>
                <a:spcPct val="90000"/>
              </a:lnSpc>
              <a:spcBef>
                <a:spcPts val="0"/>
              </a:spcBef>
              <a:spcAft>
                <a:spcPts val="0"/>
              </a:spcAft>
              <a:buClr>
                <a:schemeClr val="dk1"/>
              </a:buClr>
              <a:buSzPts val="3200"/>
              <a:buFont typeface="Calibri"/>
              <a:buAutoNum type="arabicPeriod" startAt="4"/>
            </a:pPr>
            <a:r>
              <a:rPr b="0" i="0" lang="en-US" sz="3200" u="none" cap="none" strike="noStrike">
                <a:solidFill>
                  <a:schemeClr val="dk1"/>
                </a:solidFill>
                <a:latin typeface="Calibri"/>
                <a:ea typeface="Calibri"/>
                <a:cs typeface="Calibri"/>
                <a:sym typeface="Calibri"/>
              </a:rPr>
              <a:t>Please realize that your child is one of many that our teachers teach in a day, and that it is not always possible to address each and every need he or she may have. The sole responsibility of educating children is not the Teacher’s alone; it is the parents/caregivers as well. </a:t>
            </a:r>
            <a:endParaRPr b="0" i="0" sz="3200" u="none" cap="none" strike="noStrike">
              <a:solidFill>
                <a:schemeClr val="dk1"/>
              </a:solidFill>
              <a:latin typeface="Calibri"/>
              <a:ea typeface="Calibri"/>
              <a:cs typeface="Calibri"/>
              <a:sym typeface="Calibri"/>
            </a:endParaRPr>
          </a:p>
          <a:p>
            <a:pPr indent="-514350" lvl="0" marL="514350" marR="0" rtl="0" algn="l">
              <a:lnSpc>
                <a:spcPct val="90000"/>
              </a:lnSpc>
              <a:spcBef>
                <a:spcPts val="1000"/>
              </a:spcBef>
              <a:spcAft>
                <a:spcPts val="0"/>
              </a:spcAft>
              <a:buClr>
                <a:schemeClr val="dk1"/>
              </a:buClr>
              <a:buSzPts val="3200"/>
              <a:buFont typeface="Calibri"/>
              <a:buAutoNum type="arabicPeriod" startAt="4"/>
            </a:pPr>
            <a:r>
              <a:rPr b="0" i="0" lang="en-US" sz="3200" u="none" cap="none" strike="noStrike">
                <a:solidFill>
                  <a:schemeClr val="dk1"/>
                </a:solidFill>
                <a:latin typeface="Calibri"/>
                <a:ea typeface="Calibri"/>
                <a:cs typeface="Calibri"/>
                <a:sym typeface="Calibri"/>
              </a:rPr>
              <a:t>Trust our staff and teachers as they know what they are doing.</a:t>
            </a:r>
            <a:endParaRPr b="1" i="0" sz="3200" u="none" cap="none" strike="noStrike">
              <a:solidFill>
                <a:schemeClr val="dk1"/>
              </a:solidFill>
              <a:latin typeface="Calibri"/>
              <a:ea typeface="Calibri"/>
              <a:cs typeface="Calibri"/>
              <a:sym typeface="Calibri"/>
            </a:endParaRPr>
          </a:p>
        </p:txBody>
      </p:sp>
      <p:sp>
        <p:nvSpPr>
          <p:cNvPr id="157" name="Google Shape;157;p11"/>
          <p:cNvSpPr txBox="1"/>
          <p:nvPr/>
        </p:nvSpPr>
        <p:spPr>
          <a:xfrm>
            <a:off x="264700" y="168025"/>
            <a:ext cx="12000300" cy="1053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1000"/>
              <a:buFont typeface="Arial"/>
              <a:buNone/>
            </a:pPr>
            <a:r>
              <a:rPr b="1" lang="en-US" sz="8000">
                <a:solidFill>
                  <a:schemeClr val="lt1"/>
                </a:solidFill>
              </a:rPr>
              <a:t>5 Things SMES Asks of Our Parents</a:t>
            </a:r>
            <a:endParaRPr b="1" sz="8000">
              <a:solidFill>
                <a:schemeClr val="lt1"/>
              </a:solidFill>
            </a:endParaRPr>
          </a:p>
          <a:p>
            <a:pPr indent="0" lvl="0" marL="0" rtl="0" algn="l">
              <a:lnSpc>
                <a:spcPct val="90000"/>
              </a:lnSpc>
              <a:spcBef>
                <a:spcPts val="0"/>
              </a:spcBef>
              <a:spcAft>
                <a:spcPts val="0"/>
              </a:spcAft>
              <a:buClr>
                <a:schemeClr val="lt1"/>
              </a:buClr>
              <a:buSzPts val="11000"/>
              <a:buFont typeface="Arial"/>
              <a:buNone/>
            </a:pPr>
            <a:r>
              <a:t/>
            </a:r>
            <a:endParaRPr b="1" sz="8000">
              <a:solidFill>
                <a:schemeClr val="lt1"/>
              </a:solidFill>
            </a:endParaRPr>
          </a:p>
          <a:p>
            <a:pPr indent="0" lvl="0" marL="0" marR="0" rtl="0" algn="l">
              <a:lnSpc>
                <a:spcPct val="90000"/>
              </a:lnSpc>
              <a:spcBef>
                <a:spcPts val="0"/>
              </a:spcBef>
              <a:spcAft>
                <a:spcPts val="0"/>
              </a:spcAft>
              <a:buClr>
                <a:schemeClr val="lt1"/>
              </a:buClr>
              <a:buSzPts val="11000"/>
              <a:buFont typeface="Arial"/>
              <a:buNone/>
            </a:pPr>
            <a:r>
              <a:t/>
            </a:r>
            <a:endParaRPr b="1" i="0" sz="8000" u="none" cap="none" strike="noStrike">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gea02c70d84_0_24"/>
          <p:cNvSpPr txBox="1"/>
          <p:nvPr/>
        </p:nvSpPr>
        <p:spPr>
          <a:xfrm>
            <a:off x="838200" y="1649575"/>
            <a:ext cx="10515600" cy="4979400"/>
          </a:xfrm>
          <a:prstGeom prst="rect">
            <a:avLst/>
          </a:prstGeom>
          <a:solidFill>
            <a:schemeClr val="lt1"/>
          </a:solidFill>
          <a:ln cap="flat" cmpd="sng" w="57150">
            <a:solidFill>
              <a:schemeClr val="dk1"/>
            </a:solidFill>
            <a:prstDash val="solid"/>
            <a:round/>
            <a:headEnd len="sm" w="sm" type="none"/>
            <a:tailEnd len="sm" w="sm" type="none"/>
          </a:ln>
        </p:spPr>
        <p:txBody>
          <a:bodyPr anchorCtr="0" anchor="t" bIns="182875" lIns="182875" spcFirstLastPara="1" rIns="182875" wrap="square" tIns="182875">
            <a:noAutofit/>
          </a:bodyPr>
          <a:lstStyle/>
          <a:p>
            <a:pPr indent="0" lvl="0" marL="457200" marR="0" rtl="0" algn="ctr">
              <a:lnSpc>
                <a:spcPct val="90000"/>
              </a:lnSpc>
              <a:spcBef>
                <a:spcPts val="1000"/>
              </a:spcBef>
              <a:spcAft>
                <a:spcPts val="0"/>
              </a:spcAft>
              <a:buNone/>
            </a:pPr>
            <a:r>
              <a:rPr lang="en-US" sz="3400">
                <a:solidFill>
                  <a:schemeClr val="dk1"/>
                </a:solidFill>
                <a:latin typeface="Calibri"/>
                <a:ea typeface="Calibri"/>
                <a:cs typeface="Calibri"/>
                <a:sym typeface="Calibri"/>
              </a:rPr>
              <a:t>Please visit </a:t>
            </a:r>
            <a:r>
              <a:rPr lang="en-US" sz="3400" u="sng">
                <a:solidFill>
                  <a:schemeClr val="hlink"/>
                </a:solidFill>
                <a:latin typeface="Calibri"/>
                <a:ea typeface="Calibri"/>
                <a:cs typeface="Calibri"/>
                <a:sym typeface="Calibri"/>
                <a:hlinkClick r:id="rId3"/>
              </a:rPr>
              <a:t>https://www.pasco.k12.fl.us/coronavirus/protocols</a:t>
            </a:r>
            <a:r>
              <a:rPr lang="en-US" sz="3400">
                <a:solidFill>
                  <a:schemeClr val="dk1"/>
                </a:solidFill>
                <a:latin typeface="Calibri"/>
                <a:ea typeface="Calibri"/>
                <a:cs typeface="Calibri"/>
                <a:sym typeface="Calibri"/>
              </a:rPr>
              <a:t> to keep up to date with protocols and screenings. </a:t>
            </a:r>
            <a:endParaRPr b="1" i="0" sz="3400" u="none" cap="none" strike="noStrike">
              <a:solidFill>
                <a:schemeClr val="dk1"/>
              </a:solidFill>
              <a:latin typeface="Calibri"/>
              <a:ea typeface="Calibri"/>
              <a:cs typeface="Calibri"/>
              <a:sym typeface="Calibri"/>
            </a:endParaRPr>
          </a:p>
        </p:txBody>
      </p:sp>
      <p:sp>
        <p:nvSpPr>
          <p:cNvPr id="163" name="Google Shape;163;gea02c70d84_0_24"/>
          <p:cNvSpPr txBox="1"/>
          <p:nvPr/>
        </p:nvSpPr>
        <p:spPr>
          <a:xfrm>
            <a:off x="264700" y="168025"/>
            <a:ext cx="12000300" cy="1053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1000"/>
              <a:buFont typeface="Arial"/>
              <a:buNone/>
            </a:pPr>
            <a:r>
              <a:rPr b="1" lang="en-US" sz="8000">
                <a:solidFill>
                  <a:schemeClr val="lt1"/>
                </a:solidFill>
              </a:rPr>
              <a:t>Quarantine</a:t>
            </a:r>
            <a:r>
              <a:rPr b="1" lang="en-US" sz="8000">
                <a:solidFill>
                  <a:schemeClr val="lt1"/>
                </a:solidFill>
              </a:rPr>
              <a:t> Procedures</a:t>
            </a:r>
            <a:endParaRPr b="1" sz="8000">
              <a:solidFill>
                <a:schemeClr val="lt1"/>
              </a:solidFill>
            </a:endParaRPr>
          </a:p>
          <a:p>
            <a:pPr indent="0" lvl="0" marL="0" marR="0" rtl="0" algn="l">
              <a:lnSpc>
                <a:spcPct val="90000"/>
              </a:lnSpc>
              <a:spcBef>
                <a:spcPts val="0"/>
              </a:spcBef>
              <a:spcAft>
                <a:spcPts val="0"/>
              </a:spcAft>
              <a:buClr>
                <a:schemeClr val="lt1"/>
              </a:buClr>
              <a:buSzPts val="11000"/>
              <a:buFont typeface="Arial"/>
              <a:buNone/>
            </a:pPr>
            <a:r>
              <a:t/>
            </a:r>
            <a:endParaRPr b="1" i="0" sz="8000" u="none" cap="none" strike="noStrike">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gea02c70d84_0_30"/>
          <p:cNvSpPr txBox="1"/>
          <p:nvPr/>
        </p:nvSpPr>
        <p:spPr>
          <a:xfrm>
            <a:off x="838200" y="1649575"/>
            <a:ext cx="10515600" cy="4979400"/>
          </a:xfrm>
          <a:prstGeom prst="rect">
            <a:avLst/>
          </a:prstGeom>
          <a:solidFill>
            <a:schemeClr val="lt1"/>
          </a:solidFill>
          <a:ln cap="flat" cmpd="sng" w="57150">
            <a:solidFill>
              <a:schemeClr val="dk1"/>
            </a:solidFill>
            <a:prstDash val="solid"/>
            <a:round/>
            <a:headEnd len="sm" w="sm" type="none"/>
            <a:tailEnd len="sm" w="sm" type="none"/>
          </a:ln>
        </p:spPr>
        <p:txBody>
          <a:bodyPr anchorCtr="0" anchor="t" bIns="182875" lIns="182875" spcFirstLastPara="1" rIns="182875" wrap="square" tIns="182875">
            <a:noAutofit/>
          </a:bodyPr>
          <a:lstStyle/>
          <a:p>
            <a:pPr indent="0" lvl="0" marL="457200" marR="0" rtl="0" algn="ctr">
              <a:lnSpc>
                <a:spcPct val="90000"/>
              </a:lnSpc>
              <a:spcBef>
                <a:spcPts val="1000"/>
              </a:spcBef>
              <a:spcAft>
                <a:spcPts val="0"/>
              </a:spcAft>
              <a:buNone/>
            </a:pPr>
            <a:r>
              <a:rPr lang="en-US" sz="3400">
                <a:solidFill>
                  <a:srgbClr val="212529"/>
                </a:solidFill>
                <a:highlight>
                  <a:srgbClr val="FFFFFF"/>
                </a:highlight>
                <a:latin typeface="Calibri"/>
                <a:ea typeface="Calibri"/>
                <a:cs typeface="Calibri"/>
                <a:sym typeface="Calibri"/>
              </a:rPr>
              <a:t>When a student receives a quarantine order from the Department of Health, students will be able to access learning materials connected to current lessons while at home via myPascoConnect and myLearning. 4th grade teachers will send a general schedule that you may follow at home. At this time, we will not be doing a hybrid learning model.  </a:t>
            </a:r>
            <a:r>
              <a:rPr lang="en-US" sz="3400">
                <a:solidFill>
                  <a:schemeClr val="dk1"/>
                </a:solidFill>
                <a:latin typeface="Calibri"/>
                <a:ea typeface="Calibri"/>
                <a:cs typeface="Calibri"/>
                <a:sym typeface="Calibri"/>
              </a:rPr>
              <a:t> </a:t>
            </a:r>
            <a:endParaRPr b="1" i="0" sz="3400" u="none" cap="none" strike="noStrike">
              <a:solidFill>
                <a:schemeClr val="dk1"/>
              </a:solidFill>
              <a:latin typeface="Calibri"/>
              <a:ea typeface="Calibri"/>
              <a:cs typeface="Calibri"/>
              <a:sym typeface="Calibri"/>
            </a:endParaRPr>
          </a:p>
        </p:txBody>
      </p:sp>
      <p:sp>
        <p:nvSpPr>
          <p:cNvPr id="169" name="Google Shape;169;gea02c70d84_0_30"/>
          <p:cNvSpPr txBox="1"/>
          <p:nvPr/>
        </p:nvSpPr>
        <p:spPr>
          <a:xfrm>
            <a:off x="264700" y="168025"/>
            <a:ext cx="12000300" cy="1053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1000"/>
              <a:buFont typeface="Arial"/>
              <a:buNone/>
            </a:pPr>
            <a:r>
              <a:rPr b="1" lang="en-US" sz="8000">
                <a:solidFill>
                  <a:schemeClr val="lt1"/>
                </a:solidFill>
              </a:rPr>
              <a:t>Quarantine Procedures</a:t>
            </a:r>
            <a:endParaRPr b="1" sz="8000">
              <a:solidFill>
                <a:schemeClr val="l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2"/>
          <p:cNvSpPr txBox="1"/>
          <p:nvPr>
            <p:ph idx="1" type="body"/>
          </p:nvPr>
        </p:nvSpPr>
        <p:spPr>
          <a:xfrm>
            <a:off x="838200" y="1325563"/>
            <a:ext cx="10515600" cy="4851400"/>
          </a:xfrm>
          <a:prstGeom prst="rect">
            <a:avLst/>
          </a:prstGeom>
          <a:solidFill>
            <a:schemeClr val="lt1"/>
          </a:solidFill>
          <a:ln cap="flat" cmpd="sng" w="57150">
            <a:solidFill>
              <a:schemeClr val="dk1"/>
            </a:solidFill>
            <a:prstDash val="solid"/>
            <a:round/>
            <a:headEnd len="sm" w="sm" type="none"/>
            <a:tailEnd len="sm" w="sm" type="none"/>
          </a:ln>
        </p:spPr>
        <p:txBody>
          <a:bodyPr anchorCtr="0" anchor="t" bIns="182875" lIns="182875" spcFirstLastPara="1" rIns="182875" wrap="square" tIns="182875">
            <a:noAutofit/>
          </a:bodyPr>
          <a:lstStyle/>
          <a:p>
            <a:pPr indent="-342900" lvl="0" marL="357188" rtl="0" algn="l">
              <a:lnSpc>
                <a:spcPct val="90000"/>
              </a:lnSpc>
              <a:spcBef>
                <a:spcPts val="0"/>
              </a:spcBef>
              <a:spcAft>
                <a:spcPts val="0"/>
              </a:spcAft>
              <a:buClr>
                <a:schemeClr val="dk1"/>
              </a:buClr>
              <a:buSzPts val="2500"/>
              <a:buFont typeface="Noto Sans Symbols"/>
              <a:buChar char="❖"/>
            </a:pPr>
            <a:r>
              <a:rPr b="0" lang="en-US" sz="2500"/>
              <a:t>Our students will be using their MacBook Pros on a daily basis at school.  However, there may be times where they can bring an additional device from home that can offer something different than the computers (i.e. apps, easier way to take pictures, etc). In these cases, students will be allowed to bring and use their devices </a:t>
            </a:r>
            <a:r>
              <a:rPr b="0" lang="en-US" sz="2500" u="sng">
                <a:solidFill>
                  <a:srgbClr val="FF0000"/>
                </a:solidFill>
              </a:rPr>
              <a:t>ONLY </a:t>
            </a:r>
            <a:r>
              <a:rPr b="0" lang="en-US" sz="2500"/>
              <a:t>if we receive the signed “BYOD” (Bring Your Own Device) form (found at </a:t>
            </a:r>
            <a:r>
              <a:rPr b="0" lang="en-US" sz="2500" u="sng">
                <a:solidFill>
                  <a:schemeClr val="hlink"/>
                </a:solidFill>
                <a:hlinkClick r:id="rId3"/>
              </a:rPr>
              <a:t>http://smes.pasco.k12.fl.us/parents-2/</a:t>
            </a:r>
            <a:r>
              <a:rPr b="0" lang="en-US" sz="2500"/>
              <a:t>) </a:t>
            </a:r>
            <a:endParaRPr/>
          </a:p>
          <a:p>
            <a:pPr indent="-292100" lvl="0" marL="357188" rtl="0" algn="just">
              <a:lnSpc>
                <a:spcPct val="90000"/>
              </a:lnSpc>
              <a:spcBef>
                <a:spcPts val="0"/>
              </a:spcBef>
              <a:spcAft>
                <a:spcPts val="0"/>
              </a:spcAft>
              <a:buClr>
                <a:schemeClr val="dk1"/>
              </a:buClr>
              <a:buSzPts val="800"/>
              <a:buFont typeface="Noto Sans Symbols"/>
              <a:buNone/>
            </a:pPr>
            <a:r>
              <a:t/>
            </a:r>
            <a:endParaRPr sz="800"/>
          </a:p>
          <a:p>
            <a:pPr indent="-342900" lvl="0" marL="357188" rtl="0" algn="just">
              <a:lnSpc>
                <a:spcPct val="90000"/>
              </a:lnSpc>
              <a:spcBef>
                <a:spcPts val="0"/>
              </a:spcBef>
              <a:spcAft>
                <a:spcPts val="0"/>
              </a:spcAft>
              <a:buClr>
                <a:schemeClr val="dk1"/>
              </a:buClr>
              <a:buSzPts val="2500"/>
              <a:buFont typeface="Noto Sans Symbols"/>
              <a:buChar char="❖"/>
            </a:pPr>
            <a:r>
              <a:rPr b="0" lang="en-US" sz="2500"/>
              <a:t>Please note students </a:t>
            </a:r>
            <a:r>
              <a:rPr lang="en-US" sz="2500">
                <a:solidFill>
                  <a:srgbClr val="FF0000"/>
                </a:solidFill>
              </a:rPr>
              <a:t>WILL NOT </a:t>
            </a:r>
            <a:r>
              <a:rPr b="0" lang="en-US" sz="2500"/>
              <a:t>be allowed to use cell phones or watch phones during the day. If you need to reach your child, please do so by calling the office (813-794-1500). Likewise, if a student needs to reach you, for illness, we will send them to the office. If a cell phone needs to be at school because the student needs it for after school, the phone </a:t>
            </a:r>
            <a:r>
              <a:rPr b="0" lang="en-US" sz="2500">
                <a:solidFill>
                  <a:srgbClr val="FF0000"/>
                </a:solidFill>
              </a:rPr>
              <a:t>MUST</a:t>
            </a:r>
            <a:r>
              <a:rPr b="0" lang="en-US" sz="2500"/>
              <a:t> be </a:t>
            </a:r>
            <a:r>
              <a:rPr b="0" lang="en-US" sz="2500">
                <a:solidFill>
                  <a:srgbClr val="FF0000"/>
                </a:solidFill>
              </a:rPr>
              <a:t>OFF</a:t>
            </a:r>
            <a:r>
              <a:rPr b="0" lang="en-US" sz="2500"/>
              <a:t> while in class. </a:t>
            </a:r>
            <a:endParaRPr b="0" sz="2500">
              <a:latin typeface="Century Gothic"/>
              <a:ea typeface="Century Gothic"/>
              <a:cs typeface="Century Gothic"/>
              <a:sym typeface="Century Gothic"/>
            </a:endParaRPr>
          </a:p>
        </p:txBody>
      </p:sp>
      <p:sp>
        <p:nvSpPr>
          <p:cNvPr id="175" name="Google Shape;175;p12"/>
          <p:cNvSpPr txBox="1"/>
          <p:nvPr>
            <p:ph type="title"/>
          </p:nvPr>
        </p:nvSpPr>
        <p:spPr>
          <a:xfrm>
            <a:off x="264695" y="603"/>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13000"/>
              <a:buFont typeface="Arial"/>
              <a:buNone/>
            </a:pPr>
            <a:r>
              <a:rPr b="1" lang="en-US" sz="9600">
                <a:solidFill>
                  <a:schemeClr val="lt1"/>
                </a:solidFill>
                <a:latin typeface="Arial"/>
                <a:ea typeface="Arial"/>
                <a:cs typeface="Arial"/>
                <a:sym typeface="Arial"/>
              </a:rPr>
              <a:t>Personal Devices</a:t>
            </a:r>
            <a:endParaRPr b="1" sz="9600">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13"/>
          <p:cNvSpPr txBox="1"/>
          <p:nvPr>
            <p:ph idx="1" type="body"/>
          </p:nvPr>
        </p:nvSpPr>
        <p:spPr>
          <a:xfrm>
            <a:off x="838200" y="1985600"/>
            <a:ext cx="10515600" cy="4643400"/>
          </a:xfrm>
          <a:prstGeom prst="rect">
            <a:avLst/>
          </a:prstGeom>
          <a:solidFill>
            <a:schemeClr val="lt1"/>
          </a:solidFill>
          <a:ln cap="flat" cmpd="sng" w="57150">
            <a:solidFill>
              <a:schemeClr val="dk1"/>
            </a:solidFill>
            <a:prstDash val="solid"/>
            <a:round/>
            <a:headEnd len="sm" w="sm" type="none"/>
            <a:tailEnd len="sm" w="sm" type="none"/>
          </a:ln>
        </p:spPr>
        <p:txBody>
          <a:bodyPr anchorCtr="0" anchor="t" bIns="182875" lIns="182875" spcFirstLastPara="1" rIns="182875" wrap="square" tIns="182875">
            <a:noAutofit/>
          </a:bodyPr>
          <a:lstStyle/>
          <a:p>
            <a:pPr indent="-444500" lvl="0" marL="457200" rtl="0" algn="l">
              <a:lnSpc>
                <a:spcPct val="90000"/>
              </a:lnSpc>
              <a:spcBef>
                <a:spcPts val="0"/>
              </a:spcBef>
              <a:spcAft>
                <a:spcPts val="0"/>
              </a:spcAft>
              <a:buClr>
                <a:schemeClr val="dk1"/>
              </a:buClr>
              <a:buSzPts val="2800"/>
              <a:buFont typeface="Noto Sans Symbols"/>
              <a:buChar char="❖"/>
            </a:pPr>
            <a:r>
              <a:rPr lang="en-US">
                <a:latin typeface="Century Gothic"/>
                <a:ea typeface="Century Gothic"/>
                <a:cs typeface="Century Gothic"/>
                <a:sym typeface="Century Gothic"/>
              </a:rPr>
              <a:t>Please be sure that if you have transportation changes that they are made before</a:t>
            </a:r>
            <a:r>
              <a:rPr b="1" lang="en-US">
                <a:latin typeface="Century Gothic"/>
                <a:ea typeface="Century Gothic"/>
                <a:cs typeface="Century Gothic"/>
                <a:sym typeface="Century Gothic"/>
              </a:rPr>
              <a:t> 2:15pm</a:t>
            </a:r>
            <a:r>
              <a:rPr lang="en-US">
                <a:latin typeface="Century Gothic"/>
                <a:ea typeface="Century Gothic"/>
                <a:cs typeface="Century Gothic"/>
                <a:sym typeface="Century Gothic"/>
              </a:rPr>
              <a:t>, and please send them to the front office by e-mailing.</a:t>
            </a:r>
            <a:endParaRPr/>
          </a:p>
          <a:p>
            <a:pPr indent="-50800" lvl="0" marL="228600" rtl="0" algn="l">
              <a:lnSpc>
                <a:spcPct val="90000"/>
              </a:lnSpc>
              <a:spcBef>
                <a:spcPts val="1000"/>
              </a:spcBef>
              <a:spcAft>
                <a:spcPts val="0"/>
              </a:spcAft>
              <a:buClr>
                <a:schemeClr val="dk1"/>
              </a:buClr>
              <a:buSzPts val="2800"/>
              <a:buNone/>
            </a:pPr>
            <a:r>
              <a:t/>
            </a:r>
            <a:endParaRPr>
              <a:latin typeface="Century Gothic"/>
              <a:ea typeface="Century Gothic"/>
              <a:cs typeface="Century Gothic"/>
              <a:sym typeface="Century Gothic"/>
            </a:endParaRPr>
          </a:p>
          <a:p>
            <a:pPr indent="0" lvl="0" marL="0" rtl="0" algn="ctr">
              <a:lnSpc>
                <a:spcPct val="90000"/>
              </a:lnSpc>
              <a:spcBef>
                <a:spcPts val="1000"/>
              </a:spcBef>
              <a:spcAft>
                <a:spcPts val="0"/>
              </a:spcAft>
              <a:buClr>
                <a:schemeClr val="dk1"/>
              </a:buClr>
              <a:buSzPts val="3600"/>
              <a:buNone/>
            </a:pPr>
            <a:r>
              <a:rPr b="1" lang="en-US" sz="3600" u="sng">
                <a:solidFill>
                  <a:schemeClr val="hlink"/>
                </a:solidFill>
                <a:latin typeface="Century Gothic"/>
                <a:ea typeface="Century Gothic"/>
                <a:cs typeface="Century Gothic"/>
                <a:sym typeface="Century Gothic"/>
                <a:hlinkClick r:id="rId3"/>
              </a:rPr>
              <a:t>acain@pasco.k12.fl.us</a:t>
            </a:r>
            <a:r>
              <a:rPr b="1" lang="en-US" sz="3600">
                <a:latin typeface="Century Gothic"/>
                <a:ea typeface="Century Gothic"/>
                <a:cs typeface="Century Gothic"/>
                <a:sym typeface="Century Gothic"/>
              </a:rPr>
              <a:t> </a:t>
            </a:r>
            <a:endParaRPr/>
          </a:p>
        </p:txBody>
      </p:sp>
      <p:sp>
        <p:nvSpPr>
          <p:cNvPr id="181" name="Google Shape;181;p13"/>
          <p:cNvSpPr txBox="1"/>
          <p:nvPr>
            <p:ph type="title"/>
          </p:nvPr>
        </p:nvSpPr>
        <p:spPr>
          <a:xfrm>
            <a:off x="264700" y="600"/>
            <a:ext cx="11862900" cy="1985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13000"/>
              <a:buFont typeface="Arial"/>
              <a:buNone/>
            </a:pPr>
            <a:r>
              <a:rPr b="1" lang="en-US" sz="8000">
                <a:solidFill>
                  <a:schemeClr val="lt1"/>
                </a:solidFill>
                <a:latin typeface="Arial"/>
                <a:ea typeface="Arial"/>
                <a:cs typeface="Arial"/>
                <a:sym typeface="Arial"/>
              </a:rPr>
              <a:t>Transportation Changes</a:t>
            </a:r>
            <a:endParaRPr b="1" sz="8000">
              <a:solidFill>
                <a:schemeClr val="lt1"/>
              </a:solidFill>
              <a:latin typeface="Arial"/>
              <a:ea typeface="Arial"/>
              <a:cs typeface="Arial"/>
              <a:sym typeface="Arial"/>
            </a:endParaRPr>
          </a:p>
        </p:txBody>
      </p:sp>
      <p:pic>
        <p:nvPicPr>
          <p:cNvPr descr="mage result for school bus" id="182" name="Google Shape;182;p13"/>
          <p:cNvPicPr preferRelativeResize="0"/>
          <p:nvPr/>
        </p:nvPicPr>
        <p:blipFill rotWithShape="1">
          <a:blip r:embed="rId4">
            <a:alphaModFix/>
          </a:blip>
          <a:srcRect b="0" l="0" r="0" t="0"/>
          <a:stretch/>
        </p:blipFill>
        <p:spPr>
          <a:xfrm>
            <a:off x="-183300" y="3870448"/>
            <a:ext cx="4184073" cy="3138054"/>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4"/>
          <p:cNvSpPr txBox="1"/>
          <p:nvPr>
            <p:ph idx="1" type="body"/>
          </p:nvPr>
        </p:nvSpPr>
        <p:spPr>
          <a:xfrm>
            <a:off x="838200" y="1603775"/>
            <a:ext cx="10515600" cy="4796100"/>
          </a:xfrm>
          <a:prstGeom prst="rect">
            <a:avLst/>
          </a:prstGeom>
          <a:solidFill>
            <a:schemeClr val="lt1"/>
          </a:solidFill>
          <a:ln cap="flat" cmpd="sng" w="57150">
            <a:solidFill>
              <a:schemeClr val="dk1"/>
            </a:solidFill>
            <a:prstDash val="solid"/>
            <a:round/>
            <a:headEnd len="sm" w="sm" type="none"/>
            <a:tailEnd len="sm" w="sm" type="none"/>
          </a:ln>
        </p:spPr>
        <p:txBody>
          <a:bodyPr anchorCtr="0" anchor="t" bIns="182875" lIns="182875" spcFirstLastPara="1" rIns="182875" wrap="square" tIns="182875">
            <a:noAutofit/>
          </a:bodyPr>
          <a:lstStyle/>
          <a:p>
            <a:pPr indent="-444500" lvl="0" marL="465138" rtl="0" algn="l">
              <a:lnSpc>
                <a:spcPct val="90000"/>
              </a:lnSpc>
              <a:spcBef>
                <a:spcPts val="0"/>
              </a:spcBef>
              <a:spcAft>
                <a:spcPts val="0"/>
              </a:spcAft>
              <a:buClr>
                <a:schemeClr val="dk1"/>
              </a:buClr>
              <a:buSzPts val="2600"/>
              <a:buFont typeface="Noto Sans Symbols"/>
              <a:buChar char="❖"/>
            </a:pPr>
            <a:r>
              <a:rPr b="1" lang="en-US" sz="2600"/>
              <a:t>ALL PARENTS </a:t>
            </a:r>
            <a:r>
              <a:rPr lang="en-US" sz="2600"/>
              <a:t>must check in at the front office, with their driver’s license, in order to receive a visitor's badge that must be worn at all times while on campus. All parents must be placed through the Raptor System before they can attend any special events at school or come on campus for any reason. You can avoid the lines on the day of the event by having your license scanned in the Raptor System well before the event takes place and RSVP that you will be attending the event.</a:t>
            </a:r>
            <a:endParaRPr/>
          </a:p>
          <a:p>
            <a:pPr indent="-444500" lvl="0" marL="465138" rtl="0" algn="l">
              <a:lnSpc>
                <a:spcPct val="90000"/>
              </a:lnSpc>
              <a:spcBef>
                <a:spcPts val="1000"/>
              </a:spcBef>
              <a:spcAft>
                <a:spcPts val="0"/>
              </a:spcAft>
              <a:buClr>
                <a:schemeClr val="dk1"/>
              </a:buClr>
              <a:buSzPts val="2600"/>
              <a:buFont typeface="Noto Sans Symbols"/>
              <a:buChar char="❖"/>
            </a:pPr>
            <a:r>
              <a:rPr lang="en-US" sz="2600"/>
              <a:t>We will also have our School Security Guard, </a:t>
            </a:r>
            <a:r>
              <a:rPr b="1" lang="en-US" sz="2600"/>
              <a:t>Mr. Steven LaVare </a:t>
            </a:r>
            <a:r>
              <a:rPr lang="en-US" sz="2600"/>
              <a:t>here will us daily. All SSG’s in the district will be ARMED while on campus.</a:t>
            </a:r>
            <a:endParaRPr/>
          </a:p>
          <a:p>
            <a:pPr indent="-444500" lvl="0" marL="465138" rtl="0" algn="l">
              <a:lnSpc>
                <a:spcPct val="90000"/>
              </a:lnSpc>
              <a:spcBef>
                <a:spcPts val="1000"/>
              </a:spcBef>
              <a:spcAft>
                <a:spcPts val="0"/>
              </a:spcAft>
              <a:buClr>
                <a:schemeClr val="dk1"/>
              </a:buClr>
              <a:buSzPts val="2600"/>
              <a:buFont typeface="Noto Sans Symbols"/>
              <a:buChar char="❖"/>
            </a:pPr>
            <a:r>
              <a:rPr lang="en-US" sz="2600"/>
              <a:t>If there is a custody issue, please bring the original paperwork and we would be happy to make a copy for your child’s record.</a:t>
            </a:r>
            <a:endParaRPr sz="2600"/>
          </a:p>
        </p:txBody>
      </p:sp>
      <p:sp>
        <p:nvSpPr>
          <p:cNvPr id="188" name="Google Shape;188;p14"/>
          <p:cNvSpPr txBox="1"/>
          <p:nvPr>
            <p:ph type="title"/>
          </p:nvPr>
        </p:nvSpPr>
        <p:spPr>
          <a:xfrm>
            <a:off x="264695" y="603"/>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13000"/>
              <a:buFont typeface="Arial"/>
              <a:buNone/>
            </a:pPr>
            <a:r>
              <a:rPr b="1" lang="en-US" sz="13000">
                <a:solidFill>
                  <a:schemeClr val="lt1"/>
                </a:solidFill>
                <a:latin typeface="Arial"/>
                <a:ea typeface="Arial"/>
                <a:cs typeface="Arial"/>
                <a:sym typeface="Arial"/>
              </a:rPr>
              <a:t>Security</a:t>
            </a:r>
            <a:endParaRPr b="1" sz="13000">
              <a:solidFill>
                <a:schemeClr val="lt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5"/>
          <p:cNvSpPr txBox="1"/>
          <p:nvPr>
            <p:ph idx="1" type="body"/>
          </p:nvPr>
        </p:nvSpPr>
        <p:spPr>
          <a:xfrm>
            <a:off x="838200" y="1325563"/>
            <a:ext cx="10515600" cy="4851400"/>
          </a:xfrm>
          <a:prstGeom prst="rect">
            <a:avLst/>
          </a:prstGeom>
          <a:solidFill>
            <a:schemeClr val="lt1"/>
          </a:solidFill>
          <a:ln cap="flat" cmpd="sng" w="57150">
            <a:solidFill>
              <a:schemeClr val="dk1"/>
            </a:solidFill>
            <a:prstDash val="solid"/>
            <a:round/>
            <a:headEnd len="sm" w="sm" type="none"/>
            <a:tailEnd len="sm" w="sm" type="none"/>
          </a:ln>
        </p:spPr>
        <p:txBody>
          <a:bodyPr anchorCtr="0" anchor="t" bIns="182875" lIns="182875" spcFirstLastPara="1" rIns="182875" wrap="square" tIns="182875">
            <a:noAutofit/>
          </a:bodyPr>
          <a:lstStyle/>
          <a:p>
            <a:pPr indent="-465138" lvl="0" marL="528638" rtl="0" algn="l">
              <a:lnSpc>
                <a:spcPct val="90000"/>
              </a:lnSpc>
              <a:spcBef>
                <a:spcPts val="0"/>
              </a:spcBef>
              <a:spcAft>
                <a:spcPts val="0"/>
              </a:spcAft>
              <a:buClr>
                <a:schemeClr val="dk1"/>
              </a:buClr>
              <a:buSzPts val="2800"/>
              <a:buFont typeface="Noto Sans Symbols"/>
              <a:buChar char="❖"/>
            </a:pPr>
            <a:r>
              <a:rPr lang="en-US">
                <a:latin typeface="Century Gothic"/>
                <a:ea typeface="Century Gothic"/>
                <a:cs typeface="Century Gothic"/>
                <a:sym typeface="Century Gothic"/>
              </a:rPr>
              <a:t>SMES has an active PTA and SAC</a:t>
            </a:r>
            <a:endParaRPr/>
          </a:p>
          <a:p>
            <a:pPr indent="-465138" lvl="0" marL="528638" rtl="0" algn="l">
              <a:lnSpc>
                <a:spcPct val="90000"/>
              </a:lnSpc>
              <a:spcBef>
                <a:spcPts val="1000"/>
              </a:spcBef>
              <a:spcAft>
                <a:spcPts val="0"/>
              </a:spcAft>
              <a:buClr>
                <a:schemeClr val="dk1"/>
              </a:buClr>
              <a:buSzPts val="2800"/>
              <a:buFont typeface="Noto Sans Symbols"/>
              <a:buChar char="❖"/>
            </a:pPr>
            <a:r>
              <a:rPr lang="en-US">
                <a:latin typeface="Century Gothic"/>
                <a:ea typeface="Century Gothic"/>
                <a:cs typeface="Century Gothic"/>
                <a:sym typeface="Century Gothic"/>
              </a:rPr>
              <a:t>PTA is available for sign up </a:t>
            </a:r>
            <a:endParaRPr/>
          </a:p>
          <a:p>
            <a:pPr indent="-465138" lvl="0" marL="528638" rtl="0" algn="l">
              <a:lnSpc>
                <a:spcPct val="90000"/>
              </a:lnSpc>
              <a:spcBef>
                <a:spcPts val="1000"/>
              </a:spcBef>
              <a:spcAft>
                <a:spcPts val="0"/>
              </a:spcAft>
              <a:buClr>
                <a:schemeClr val="dk1"/>
              </a:buClr>
              <a:buSzPts val="2800"/>
              <a:buFont typeface="Noto Sans Symbols"/>
              <a:buChar char="❖"/>
            </a:pPr>
            <a:r>
              <a:rPr b="1" lang="en-US">
                <a:latin typeface="Century Gothic"/>
                <a:ea typeface="Century Gothic"/>
                <a:cs typeface="Century Gothic"/>
                <a:sym typeface="Century Gothic"/>
              </a:rPr>
              <a:t>Volunteer Coordinator: </a:t>
            </a:r>
            <a:r>
              <a:rPr lang="en-US">
                <a:latin typeface="Century Gothic"/>
                <a:ea typeface="Century Gothic"/>
                <a:cs typeface="Century Gothic"/>
                <a:sym typeface="Century Gothic"/>
              </a:rPr>
              <a:t>School Secretary</a:t>
            </a:r>
            <a:endParaRPr/>
          </a:p>
          <a:p>
            <a:pPr indent="-465138" lvl="0" marL="528638" rtl="0" algn="l">
              <a:lnSpc>
                <a:spcPct val="90000"/>
              </a:lnSpc>
              <a:spcBef>
                <a:spcPts val="1000"/>
              </a:spcBef>
              <a:spcAft>
                <a:spcPts val="0"/>
              </a:spcAft>
              <a:buClr>
                <a:schemeClr val="dk1"/>
              </a:buClr>
              <a:buSzPts val="2800"/>
              <a:buFont typeface="Noto Sans Symbols"/>
              <a:buChar char="❖"/>
            </a:pPr>
            <a:r>
              <a:rPr lang="en-US">
                <a:latin typeface="Century Gothic"/>
                <a:ea typeface="Century Gothic"/>
                <a:cs typeface="Century Gothic"/>
                <a:sym typeface="Century Gothic"/>
              </a:rPr>
              <a:t>Please apply today if you have not already, you must register every year. (</a:t>
            </a:r>
            <a:r>
              <a:rPr b="1" lang="en-US" u="sng">
                <a:solidFill>
                  <a:schemeClr val="accent1"/>
                </a:solidFill>
                <a:latin typeface="Century Gothic"/>
                <a:ea typeface="Century Gothic"/>
                <a:cs typeface="Century Gothic"/>
                <a:sym typeface="Century Gothic"/>
              </a:rPr>
              <a:t>www.pasco.k12.fl.us</a:t>
            </a:r>
            <a:r>
              <a:rPr lang="en-US">
                <a:latin typeface="Century Gothic"/>
                <a:ea typeface="Century Gothic"/>
                <a:cs typeface="Century Gothic"/>
                <a:sym typeface="Century Gothic"/>
              </a:rPr>
              <a:t>)</a:t>
            </a:r>
            <a:endParaRPr/>
          </a:p>
          <a:p>
            <a:pPr indent="-465137" lvl="0" marL="528637" rtl="0" algn="l">
              <a:lnSpc>
                <a:spcPct val="90000"/>
              </a:lnSpc>
              <a:spcBef>
                <a:spcPts val="1000"/>
              </a:spcBef>
              <a:spcAft>
                <a:spcPts val="0"/>
              </a:spcAft>
              <a:buClr>
                <a:schemeClr val="dk1"/>
              </a:buClr>
              <a:buSzPts val="2800"/>
              <a:buFont typeface="Noto Sans Symbols"/>
              <a:buChar char="❖"/>
            </a:pPr>
            <a:r>
              <a:rPr lang="en-US">
                <a:latin typeface="Century Gothic"/>
                <a:ea typeface="Century Gothic"/>
                <a:cs typeface="Century Gothic"/>
                <a:sym typeface="Century Gothic"/>
              </a:rPr>
              <a:t>Volunteers cannot go into the classroom or on field trips without being an approved volunteer through district.</a:t>
            </a:r>
            <a:endParaRPr>
              <a:latin typeface="Century Gothic"/>
              <a:ea typeface="Century Gothic"/>
              <a:cs typeface="Century Gothic"/>
              <a:sym typeface="Century Gothic"/>
            </a:endParaRPr>
          </a:p>
          <a:p>
            <a:pPr indent="-401638" lvl="0" marL="528638" rtl="0" algn="l">
              <a:lnSpc>
                <a:spcPct val="90000"/>
              </a:lnSpc>
              <a:spcBef>
                <a:spcPts val="1000"/>
              </a:spcBef>
              <a:spcAft>
                <a:spcPts val="0"/>
              </a:spcAft>
              <a:buSzPts val="1800"/>
              <a:buFont typeface="Century Gothic"/>
              <a:buChar char="❖"/>
            </a:pPr>
            <a:r>
              <a:rPr lang="en-US">
                <a:latin typeface="Century Gothic"/>
                <a:ea typeface="Century Gothic"/>
                <a:cs typeface="Century Gothic"/>
                <a:sym typeface="Century Gothic"/>
              </a:rPr>
              <a:t>As of now, volunteers are on a limited basis and will not be able to work with students. </a:t>
            </a:r>
            <a:endParaRPr>
              <a:latin typeface="Century Gothic"/>
              <a:ea typeface="Century Gothic"/>
              <a:cs typeface="Century Gothic"/>
              <a:sym typeface="Century Gothic"/>
            </a:endParaRPr>
          </a:p>
        </p:txBody>
      </p:sp>
      <p:sp>
        <p:nvSpPr>
          <p:cNvPr id="194" name="Google Shape;194;p15"/>
          <p:cNvSpPr txBox="1"/>
          <p:nvPr>
            <p:ph type="title"/>
          </p:nvPr>
        </p:nvSpPr>
        <p:spPr>
          <a:xfrm>
            <a:off x="264695" y="603"/>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13000"/>
              <a:buFont typeface="Arial"/>
              <a:buNone/>
            </a:pPr>
            <a:r>
              <a:rPr b="1" lang="en-US" sz="8000">
                <a:solidFill>
                  <a:schemeClr val="lt1"/>
                </a:solidFill>
                <a:latin typeface="Arial"/>
                <a:ea typeface="Arial"/>
                <a:cs typeface="Arial"/>
                <a:sym typeface="Arial"/>
              </a:rPr>
              <a:t>PTA &amp; Volunteering</a:t>
            </a:r>
            <a:endParaRPr b="1" sz="8000">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6"/>
          <p:cNvSpPr txBox="1"/>
          <p:nvPr>
            <p:ph idx="1" type="body"/>
          </p:nvPr>
        </p:nvSpPr>
        <p:spPr>
          <a:xfrm>
            <a:off x="838200" y="1325576"/>
            <a:ext cx="10515600" cy="5364300"/>
          </a:xfrm>
          <a:prstGeom prst="rect">
            <a:avLst/>
          </a:prstGeom>
          <a:solidFill>
            <a:schemeClr val="lt1"/>
          </a:solidFill>
          <a:ln cap="flat" cmpd="sng" w="57150">
            <a:solidFill>
              <a:schemeClr val="dk1"/>
            </a:solidFill>
            <a:prstDash val="solid"/>
            <a:round/>
            <a:headEnd len="sm" w="sm" type="none"/>
            <a:tailEnd len="sm" w="sm" type="none"/>
          </a:ln>
        </p:spPr>
        <p:txBody>
          <a:bodyPr anchorCtr="0" anchor="t" bIns="182875" lIns="182875" spcFirstLastPara="1" rIns="182875" wrap="square" tIns="182875">
            <a:noAutofit/>
          </a:bodyPr>
          <a:lstStyle/>
          <a:p>
            <a:pPr indent="-444500" lvl="0" marL="465138" rtl="0" algn="l">
              <a:lnSpc>
                <a:spcPct val="90000"/>
              </a:lnSpc>
              <a:spcBef>
                <a:spcPts val="0"/>
              </a:spcBef>
              <a:spcAft>
                <a:spcPts val="0"/>
              </a:spcAft>
              <a:buClr>
                <a:schemeClr val="dk1"/>
              </a:buClr>
              <a:buSzPts val="2800"/>
              <a:buFont typeface="Noto Sans Symbols"/>
              <a:buChar char="❖"/>
            </a:pPr>
            <a:r>
              <a:rPr lang="en-US"/>
              <a:t>Birthdays are special days for all students. All birthdays will be recognized by:</a:t>
            </a:r>
            <a:endParaRPr/>
          </a:p>
          <a:p>
            <a:pPr indent="-444500" lvl="3" marL="1379538" rtl="0" algn="l">
              <a:lnSpc>
                <a:spcPct val="90000"/>
              </a:lnSpc>
              <a:spcBef>
                <a:spcPts val="500"/>
              </a:spcBef>
              <a:spcAft>
                <a:spcPts val="0"/>
              </a:spcAft>
              <a:buClr>
                <a:schemeClr val="dk1"/>
              </a:buClr>
              <a:buSzPts val="2400"/>
              <a:buFont typeface="Noto Sans Symbols"/>
              <a:buChar char="❖"/>
            </a:pPr>
            <a:r>
              <a:rPr lang="en-US" sz="2400"/>
              <a:t>a crown</a:t>
            </a:r>
            <a:endParaRPr/>
          </a:p>
          <a:p>
            <a:pPr indent="-444500" lvl="3" marL="1379537" rtl="0" algn="l">
              <a:lnSpc>
                <a:spcPct val="90000"/>
              </a:lnSpc>
              <a:spcBef>
                <a:spcPts val="500"/>
              </a:spcBef>
              <a:spcAft>
                <a:spcPts val="0"/>
              </a:spcAft>
              <a:buClr>
                <a:schemeClr val="dk1"/>
              </a:buClr>
              <a:buSzPts val="2400"/>
              <a:buFont typeface="Noto Sans Symbols"/>
              <a:buChar char="❖"/>
            </a:pPr>
            <a:r>
              <a:rPr lang="en-US" sz="2400"/>
              <a:t>a coupon for a treat in the cafeteria</a:t>
            </a:r>
            <a:endParaRPr sz="2400"/>
          </a:p>
          <a:p>
            <a:pPr indent="-444500" lvl="3" marL="1379538" rtl="0" algn="l">
              <a:lnSpc>
                <a:spcPct val="90000"/>
              </a:lnSpc>
              <a:spcBef>
                <a:spcPts val="500"/>
              </a:spcBef>
              <a:spcAft>
                <a:spcPts val="0"/>
              </a:spcAft>
              <a:buSzPts val="2400"/>
              <a:buChar char="❖"/>
            </a:pPr>
            <a:r>
              <a:rPr lang="en-US" sz="2400"/>
              <a:t>a </a:t>
            </a:r>
            <a:r>
              <a:rPr lang="en-US" sz="2400"/>
              <a:t>song</a:t>
            </a:r>
            <a:r>
              <a:rPr lang="en-US" sz="2400"/>
              <a:t> in the class</a:t>
            </a:r>
            <a:endParaRPr sz="2400"/>
          </a:p>
          <a:p>
            <a:pPr indent="-444500" lvl="0" marL="465138" rtl="0" algn="l">
              <a:lnSpc>
                <a:spcPct val="90000"/>
              </a:lnSpc>
              <a:spcBef>
                <a:spcPts val="1000"/>
              </a:spcBef>
              <a:spcAft>
                <a:spcPts val="0"/>
              </a:spcAft>
              <a:buClr>
                <a:schemeClr val="dk1"/>
              </a:buClr>
              <a:buSzPts val="2800"/>
              <a:buFont typeface="Noto Sans Symbols"/>
              <a:buChar char="❖"/>
            </a:pPr>
            <a:r>
              <a:rPr lang="en-US"/>
              <a:t>Summer birthdays are included in celebrating!</a:t>
            </a:r>
            <a:endParaRPr/>
          </a:p>
          <a:p>
            <a:pPr indent="-444500" lvl="0" marL="465138" rtl="0" algn="l">
              <a:lnSpc>
                <a:spcPct val="90000"/>
              </a:lnSpc>
              <a:spcBef>
                <a:spcPts val="1000"/>
              </a:spcBef>
              <a:spcAft>
                <a:spcPts val="0"/>
              </a:spcAft>
              <a:buClr>
                <a:schemeClr val="dk1"/>
              </a:buClr>
              <a:buSzPts val="2800"/>
              <a:buFont typeface="Noto Sans Symbols"/>
              <a:buChar char="❖"/>
            </a:pPr>
            <a:r>
              <a:rPr lang="en-US"/>
              <a:t>Parents may </a:t>
            </a:r>
            <a:r>
              <a:rPr lang="en-US" u="sng"/>
              <a:t>not</a:t>
            </a:r>
            <a:r>
              <a:rPr lang="en-US"/>
              <a:t> send a treat, cupcakes, balloons, or party favors as this impedes on instructional time for all students.</a:t>
            </a:r>
            <a:endParaRPr/>
          </a:p>
          <a:p>
            <a:pPr indent="-444500" lvl="0" marL="465138" rtl="0" algn="l">
              <a:lnSpc>
                <a:spcPct val="90000"/>
              </a:lnSpc>
              <a:spcBef>
                <a:spcPts val="1000"/>
              </a:spcBef>
              <a:spcAft>
                <a:spcPts val="0"/>
              </a:spcAft>
              <a:buClr>
                <a:schemeClr val="dk1"/>
              </a:buClr>
              <a:buSzPts val="2800"/>
              <a:buFont typeface="Noto Sans Symbols"/>
              <a:buChar char="❖"/>
            </a:pPr>
            <a:r>
              <a:rPr b="1" lang="en-US"/>
              <a:t>If you intend to pass out birthday invitations at school, you must include the entire class. If you don’t want to invite the whole class, you must pass out invitations on your own, outside of school.</a:t>
            </a:r>
            <a:endParaRPr/>
          </a:p>
        </p:txBody>
      </p:sp>
      <p:sp>
        <p:nvSpPr>
          <p:cNvPr id="200" name="Google Shape;200;p16"/>
          <p:cNvSpPr txBox="1"/>
          <p:nvPr>
            <p:ph type="title"/>
          </p:nvPr>
        </p:nvSpPr>
        <p:spPr>
          <a:xfrm>
            <a:off x="264695" y="603"/>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13000"/>
              <a:buFont typeface="Arial"/>
              <a:buNone/>
            </a:pPr>
            <a:r>
              <a:rPr b="1" lang="en-US" sz="13000">
                <a:solidFill>
                  <a:schemeClr val="lt1"/>
                </a:solidFill>
                <a:latin typeface="Arial"/>
                <a:ea typeface="Arial"/>
                <a:cs typeface="Arial"/>
                <a:sym typeface="Arial"/>
              </a:rPr>
              <a:t>Birthdays</a:t>
            </a:r>
            <a:endParaRPr b="1" sz="13000">
              <a:solidFill>
                <a:schemeClr val="lt1"/>
              </a:solidFill>
              <a:latin typeface="Arial"/>
              <a:ea typeface="Arial"/>
              <a:cs typeface="Arial"/>
              <a:sym typeface="Arial"/>
            </a:endParaRPr>
          </a:p>
        </p:txBody>
      </p:sp>
      <p:pic>
        <p:nvPicPr>
          <p:cNvPr descr="mage result for birthday" id="201" name="Google Shape;201;p16"/>
          <p:cNvPicPr preferRelativeResize="0"/>
          <p:nvPr/>
        </p:nvPicPr>
        <p:blipFill rotWithShape="1">
          <a:blip r:embed="rId3">
            <a:alphaModFix/>
          </a:blip>
          <a:srcRect b="0" l="0" r="0" t="0"/>
          <a:stretch/>
        </p:blipFill>
        <p:spPr>
          <a:xfrm>
            <a:off x="10304370" y="135319"/>
            <a:ext cx="1720822" cy="335216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2"/>
          <p:cNvSpPr txBox="1"/>
          <p:nvPr/>
        </p:nvSpPr>
        <p:spPr>
          <a:xfrm>
            <a:off x="1" y="-183163"/>
            <a:ext cx="12192000" cy="1325563"/>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10000"/>
              <a:buFont typeface="Arial"/>
              <a:buNone/>
            </a:pPr>
            <a:r>
              <a:rPr b="1" i="0" lang="en-US" sz="10000" u="none" cap="none" strike="noStrike">
                <a:solidFill>
                  <a:schemeClr val="lt1"/>
                </a:solidFill>
                <a:latin typeface="Arial"/>
                <a:ea typeface="Arial"/>
                <a:cs typeface="Arial"/>
                <a:sym typeface="Arial"/>
              </a:rPr>
              <a:t>A Message from the Superintendent</a:t>
            </a:r>
            <a:endParaRPr b="1" i="0" sz="10000" u="none" cap="none" strike="noStrike">
              <a:solidFill>
                <a:schemeClr val="lt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7"/>
          <p:cNvSpPr txBox="1"/>
          <p:nvPr>
            <p:ph idx="1" type="body"/>
          </p:nvPr>
        </p:nvSpPr>
        <p:spPr>
          <a:xfrm>
            <a:off x="838200" y="1325576"/>
            <a:ext cx="10515600" cy="5288100"/>
          </a:xfrm>
          <a:prstGeom prst="rect">
            <a:avLst/>
          </a:prstGeom>
          <a:solidFill>
            <a:schemeClr val="lt1"/>
          </a:solidFill>
          <a:ln cap="flat" cmpd="sng" w="57150">
            <a:solidFill>
              <a:schemeClr val="dk1"/>
            </a:solidFill>
            <a:prstDash val="solid"/>
            <a:round/>
            <a:headEnd len="sm" w="sm" type="none"/>
            <a:tailEnd len="sm" w="sm" type="none"/>
          </a:ln>
        </p:spPr>
        <p:txBody>
          <a:bodyPr anchorCtr="0" anchor="t" bIns="182875" lIns="182875" spcFirstLastPara="1" rIns="182875" wrap="square" tIns="182875">
            <a:noAutofit/>
          </a:bodyPr>
          <a:lstStyle/>
          <a:p>
            <a:pPr indent="0" lvl="0" marL="0" rtl="0" algn="l">
              <a:lnSpc>
                <a:spcPct val="90000"/>
              </a:lnSpc>
              <a:spcBef>
                <a:spcPts val="0"/>
              </a:spcBef>
              <a:spcAft>
                <a:spcPts val="0"/>
              </a:spcAft>
              <a:buClr>
                <a:schemeClr val="dk1"/>
              </a:buClr>
              <a:buSzPts val="1800"/>
              <a:buNone/>
            </a:pPr>
            <a:r>
              <a:rPr lang="en-US" sz="1800"/>
              <a:t>When teachers find it </a:t>
            </a:r>
            <a:r>
              <a:rPr lang="en-US" sz="1800"/>
              <a:t>necessary</a:t>
            </a:r>
            <a:r>
              <a:rPr lang="en-US" sz="1800"/>
              <a:t>, homework will begin coming home. </a:t>
            </a:r>
            <a:r>
              <a:rPr lang="en-US" sz="1800"/>
              <a:t>Students will receive weekly homework. Homework will be assigned on Friday and due the following Friday. All 4th grade students will have the following homework (not necessarily </a:t>
            </a:r>
            <a:r>
              <a:rPr lang="en-US" sz="1800"/>
              <a:t>each</a:t>
            </a:r>
            <a:r>
              <a:rPr lang="en-US" sz="1800"/>
              <a:t> week): </a:t>
            </a:r>
            <a:br>
              <a:rPr b="0" lang="en-US" sz="1800"/>
            </a:br>
            <a:endParaRPr b="0" sz="1800"/>
          </a:p>
          <a:p>
            <a:pPr indent="-463550" lvl="0" marL="463550" rtl="0" algn="l">
              <a:lnSpc>
                <a:spcPct val="90000"/>
              </a:lnSpc>
              <a:spcBef>
                <a:spcPts val="1000"/>
              </a:spcBef>
              <a:spcAft>
                <a:spcPts val="0"/>
              </a:spcAft>
              <a:buClr>
                <a:schemeClr val="dk1"/>
              </a:buClr>
              <a:buSzPts val="1800"/>
              <a:buFont typeface="Noto Sans Symbols"/>
              <a:buChar char="❖"/>
            </a:pPr>
            <a:r>
              <a:rPr b="1" lang="en-US" sz="1800" u="sng"/>
              <a:t>Reading</a:t>
            </a:r>
            <a:r>
              <a:rPr b="1" lang="en-US" sz="1800"/>
              <a:t>-</a:t>
            </a:r>
            <a:r>
              <a:rPr lang="en-US" sz="1800"/>
              <a:t>Students will be assigned one passage on readworks.org weekly. All students will need to log in at home and complete and submit the assignment. </a:t>
            </a:r>
            <a:r>
              <a:rPr i="1" lang="en-US" sz="1800"/>
              <a:t>They will be given their log-in during class.</a:t>
            </a:r>
            <a:endParaRPr sz="1800"/>
          </a:p>
          <a:p>
            <a:pPr indent="-463550" lvl="0" marL="463550" rtl="0" algn="l">
              <a:lnSpc>
                <a:spcPct val="90000"/>
              </a:lnSpc>
              <a:spcBef>
                <a:spcPts val="1000"/>
              </a:spcBef>
              <a:spcAft>
                <a:spcPts val="0"/>
              </a:spcAft>
              <a:buClr>
                <a:schemeClr val="dk1"/>
              </a:buClr>
              <a:buSzPts val="1800"/>
              <a:buFont typeface="Noto Sans Symbols"/>
              <a:buChar char="❖"/>
            </a:pPr>
            <a:r>
              <a:rPr b="1" lang="en-US" sz="1800" u="sng"/>
              <a:t>Math</a:t>
            </a:r>
            <a:r>
              <a:rPr b="1" lang="en-US" sz="1800"/>
              <a:t>-</a:t>
            </a:r>
            <a:r>
              <a:rPr lang="en-US" sz="1800"/>
              <a:t>Math homework will be assigned on a nightly basis. Your child will be keeping their Math HW book in their book bags or at home. Please allow your child to complete his/her homework independently. We do not have any extra math books; therefore, it is imperative that your child does not lose or damage their book. </a:t>
            </a:r>
            <a:r>
              <a:rPr b="1" i="1" lang="en-US" sz="1800"/>
              <a:t>If they are struggling, make a note and send it back to school THE NEXT DAY. </a:t>
            </a:r>
            <a:endParaRPr sz="1800"/>
          </a:p>
          <a:p>
            <a:pPr indent="-463550" lvl="0" marL="463550" rtl="0" algn="l">
              <a:lnSpc>
                <a:spcPct val="90000"/>
              </a:lnSpc>
              <a:spcBef>
                <a:spcPts val="1000"/>
              </a:spcBef>
              <a:spcAft>
                <a:spcPts val="0"/>
              </a:spcAft>
              <a:buClr>
                <a:schemeClr val="dk1"/>
              </a:buClr>
              <a:buSzPts val="1800"/>
              <a:buFont typeface="Noto Sans Symbols"/>
              <a:buChar char="❖"/>
            </a:pPr>
            <a:r>
              <a:rPr b="1" lang="en-US" sz="1800" u="sng"/>
              <a:t>Writing</a:t>
            </a:r>
            <a:r>
              <a:rPr b="1" lang="en-US" sz="1800"/>
              <a:t>-</a:t>
            </a:r>
            <a:r>
              <a:rPr lang="en-US" sz="1800"/>
              <a:t>Writing homework will be assigned as a packet and given to students every Friday. </a:t>
            </a:r>
            <a:endParaRPr sz="1800"/>
          </a:p>
          <a:p>
            <a:pPr indent="0" lvl="0" marL="0" rtl="0" algn="l">
              <a:lnSpc>
                <a:spcPct val="90000"/>
              </a:lnSpc>
              <a:spcBef>
                <a:spcPts val="1000"/>
              </a:spcBef>
              <a:spcAft>
                <a:spcPts val="0"/>
              </a:spcAft>
              <a:buClr>
                <a:schemeClr val="dk1"/>
              </a:buClr>
              <a:buSzPts val="1800"/>
              <a:buNone/>
            </a:pPr>
            <a:br>
              <a:rPr b="0" lang="en-US" sz="1800"/>
            </a:br>
            <a:r>
              <a:rPr lang="en-US" sz="1800"/>
              <a:t>All students have access to all academic links through MyPascoConnect. Students will need to know their login information and password.  We will be adding buttons/active links as we see the need. This means that from any computer they can access their accounts for Zearn, Florida Studies Weekly, Prodigy, etc. </a:t>
            </a:r>
            <a:endParaRPr/>
          </a:p>
          <a:p>
            <a:pPr indent="0" lvl="0" marL="0" rtl="0" algn="ctr">
              <a:lnSpc>
                <a:spcPct val="90000"/>
              </a:lnSpc>
              <a:spcBef>
                <a:spcPts val="1000"/>
              </a:spcBef>
              <a:spcAft>
                <a:spcPts val="0"/>
              </a:spcAft>
              <a:buClr>
                <a:schemeClr val="dk1"/>
              </a:buClr>
              <a:buSzPts val="1800"/>
              <a:buNone/>
            </a:pPr>
            <a:r>
              <a:rPr b="1" lang="en-US" sz="1800"/>
              <a:t>**Please let us know if your child is struggling on something. </a:t>
            </a:r>
            <a:endParaRPr b="1" sz="1800"/>
          </a:p>
        </p:txBody>
      </p:sp>
      <p:sp>
        <p:nvSpPr>
          <p:cNvPr id="207" name="Google Shape;207;p17"/>
          <p:cNvSpPr txBox="1"/>
          <p:nvPr>
            <p:ph type="title"/>
          </p:nvPr>
        </p:nvSpPr>
        <p:spPr>
          <a:xfrm>
            <a:off x="264695" y="603"/>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13000"/>
              <a:buFont typeface="Arial"/>
              <a:buNone/>
            </a:pPr>
            <a:r>
              <a:rPr b="1" lang="en-US" sz="13000">
                <a:solidFill>
                  <a:schemeClr val="lt1"/>
                </a:solidFill>
                <a:latin typeface="Arial"/>
                <a:ea typeface="Arial"/>
                <a:cs typeface="Arial"/>
                <a:sym typeface="Arial"/>
              </a:rPr>
              <a:t>Homework</a:t>
            </a:r>
            <a:endParaRPr b="1" sz="13000">
              <a:solidFill>
                <a:schemeClr val="lt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8"/>
          <p:cNvSpPr txBox="1"/>
          <p:nvPr>
            <p:ph idx="1" type="body"/>
          </p:nvPr>
        </p:nvSpPr>
        <p:spPr>
          <a:xfrm>
            <a:off x="838200" y="1325563"/>
            <a:ext cx="10515600" cy="4851400"/>
          </a:xfrm>
          <a:prstGeom prst="rect">
            <a:avLst/>
          </a:prstGeom>
          <a:solidFill>
            <a:schemeClr val="lt1"/>
          </a:solidFill>
          <a:ln cap="flat" cmpd="sng" w="57150">
            <a:solidFill>
              <a:schemeClr val="dk1"/>
            </a:solidFill>
            <a:prstDash val="solid"/>
            <a:round/>
            <a:headEnd len="sm" w="sm" type="none"/>
            <a:tailEnd len="sm" w="sm" type="none"/>
          </a:ln>
        </p:spPr>
        <p:txBody>
          <a:bodyPr anchorCtr="0" anchor="t" bIns="182875" lIns="182875" spcFirstLastPara="1" rIns="182875" wrap="square" tIns="182875">
            <a:noAutofit/>
          </a:bodyPr>
          <a:lstStyle/>
          <a:p>
            <a:pPr indent="-449263" lvl="0" marL="463550" rtl="0" algn="l">
              <a:lnSpc>
                <a:spcPct val="100000"/>
              </a:lnSpc>
              <a:spcBef>
                <a:spcPts val="0"/>
              </a:spcBef>
              <a:spcAft>
                <a:spcPts val="0"/>
              </a:spcAft>
              <a:buClr>
                <a:schemeClr val="dk1"/>
              </a:buClr>
              <a:buSzPts val="2800"/>
              <a:buFont typeface="Noto Sans Symbols"/>
              <a:buChar char="❖"/>
            </a:pPr>
            <a:r>
              <a:rPr b="1" lang="en-US"/>
              <a:t>The fourth-grade team uses a variety of models to enrich and support students to meet their needs and identified services.</a:t>
            </a:r>
            <a:endParaRPr/>
          </a:p>
          <a:p>
            <a:pPr indent="-271463" lvl="0" marL="463550" rtl="0" algn="l">
              <a:lnSpc>
                <a:spcPct val="100000"/>
              </a:lnSpc>
              <a:spcBef>
                <a:spcPts val="0"/>
              </a:spcBef>
              <a:spcAft>
                <a:spcPts val="0"/>
              </a:spcAft>
              <a:buClr>
                <a:schemeClr val="dk1"/>
              </a:buClr>
              <a:buSzPts val="2800"/>
              <a:buFont typeface="Noto Sans Symbols"/>
              <a:buNone/>
            </a:pPr>
            <a:r>
              <a:t/>
            </a:r>
            <a:endParaRPr b="1"/>
          </a:p>
          <a:p>
            <a:pPr indent="-449263" lvl="0" marL="463550" rtl="0" algn="l">
              <a:lnSpc>
                <a:spcPct val="100000"/>
              </a:lnSpc>
              <a:spcBef>
                <a:spcPts val="0"/>
              </a:spcBef>
              <a:spcAft>
                <a:spcPts val="0"/>
              </a:spcAft>
              <a:buClr>
                <a:schemeClr val="dk1"/>
              </a:buClr>
              <a:buSzPts val="2800"/>
              <a:buFont typeface="Noto Sans Symbols"/>
              <a:buChar char="❖"/>
            </a:pPr>
            <a:r>
              <a:rPr b="1" lang="en-US"/>
              <a:t>Students will receive support through: team-teaching (movement throughout the pod, when cleared to do this), small groups, and push-in. </a:t>
            </a:r>
            <a:endParaRPr b="1"/>
          </a:p>
          <a:p>
            <a:pPr indent="-271463" lvl="0" marL="463550" rtl="0" algn="l">
              <a:lnSpc>
                <a:spcPct val="100000"/>
              </a:lnSpc>
              <a:spcBef>
                <a:spcPts val="0"/>
              </a:spcBef>
              <a:spcAft>
                <a:spcPts val="0"/>
              </a:spcAft>
              <a:buClr>
                <a:schemeClr val="dk1"/>
              </a:buClr>
              <a:buSzPts val="2800"/>
              <a:buFont typeface="Noto Sans Symbols"/>
              <a:buNone/>
            </a:pPr>
            <a:r>
              <a:t/>
            </a:r>
            <a:endParaRPr b="1"/>
          </a:p>
          <a:p>
            <a:pPr indent="-449263" lvl="0" marL="463550" rtl="0" algn="l">
              <a:lnSpc>
                <a:spcPct val="100000"/>
              </a:lnSpc>
              <a:spcBef>
                <a:spcPts val="0"/>
              </a:spcBef>
              <a:spcAft>
                <a:spcPts val="0"/>
              </a:spcAft>
              <a:buClr>
                <a:schemeClr val="dk1"/>
              </a:buClr>
              <a:buSzPts val="2800"/>
              <a:buFont typeface="Noto Sans Symbols"/>
              <a:buChar char="❖"/>
            </a:pPr>
            <a:r>
              <a:rPr b="1" lang="en-US"/>
              <a:t>Different models will be provided throughout the day and given based on the needs of the students in each subject area and topic.</a:t>
            </a:r>
            <a:endParaRPr/>
          </a:p>
        </p:txBody>
      </p:sp>
      <p:sp>
        <p:nvSpPr>
          <p:cNvPr id="213" name="Google Shape;213;p18"/>
          <p:cNvSpPr txBox="1"/>
          <p:nvPr>
            <p:ph type="title"/>
          </p:nvPr>
        </p:nvSpPr>
        <p:spPr>
          <a:xfrm>
            <a:off x="264695" y="603"/>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13000"/>
              <a:buFont typeface="Arial"/>
              <a:buNone/>
            </a:pPr>
            <a:r>
              <a:rPr b="1" lang="en-US" sz="13000">
                <a:solidFill>
                  <a:schemeClr val="lt1"/>
                </a:solidFill>
                <a:latin typeface="Arial"/>
                <a:ea typeface="Arial"/>
                <a:cs typeface="Arial"/>
                <a:sym typeface="Arial"/>
              </a:rPr>
              <a:t>WIN</a:t>
            </a:r>
            <a:endParaRPr b="1" sz="13000">
              <a:solidFill>
                <a:schemeClr val="lt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19"/>
          <p:cNvSpPr txBox="1"/>
          <p:nvPr>
            <p:ph idx="1" type="body"/>
          </p:nvPr>
        </p:nvSpPr>
        <p:spPr>
          <a:xfrm>
            <a:off x="838200" y="1557949"/>
            <a:ext cx="10515600" cy="4619100"/>
          </a:xfrm>
          <a:prstGeom prst="rect">
            <a:avLst/>
          </a:prstGeom>
          <a:solidFill>
            <a:schemeClr val="lt1"/>
          </a:solidFill>
          <a:ln cap="flat" cmpd="sng" w="57150">
            <a:solidFill>
              <a:schemeClr val="dk1"/>
            </a:solidFill>
            <a:prstDash val="solid"/>
            <a:round/>
            <a:headEnd len="sm" w="sm" type="none"/>
            <a:tailEnd len="sm" w="sm" type="none"/>
          </a:ln>
        </p:spPr>
        <p:txBody>
          <a:bodyPr anchorCtr="0" anchor="t" bIns="182875" lIns="182875" spcFirstLastPara="1" rIns="182875" wrap="square" tIns="182875">
            <a:noAutofit/>
          </a:bodyPr>
          <a:lstStyle/>
          <a:p>
            <a:pPr indent="0" lvl="0" marL="0" rtl="0" algn="l">
              <a:lnSpc>
                <a:spcPct val="90000"/>
              </a:lnSpc>
              <a:spcBef>
                <a:spcPts val="0"/>
              </a:spcBef>
              <a:spcAft>
                <a:spcPts val="0"/>
              </a:spcAft>
              <a:buNone/>
            </a:pPr>
            <a:r>
              <a:rPr b="1" lang="en-US"/>
              <a:t>As of now, we are not allowed to go out of county for field trips. So in house field trips we hope to be able to do are: </a:t>
            </a:r>
            <a:endParaRPr b="1"/>
          </a:p>
          <a:p>
            <a:pPr indent="0" lvl="0" marL="0" rtl="0" algn="l">
              <a:lnSpc>
                <a:spcPct val="90000"/>
              </a:lnSpc>
              <a:spcBef>
                <a:spcPts val="0"/>
              </a:spcBef>
              <a:spcAft>
                <a:spcPts val="0"/>
              </a:spcAft>
              <a:buNone/>
            </a:pPr>
            <a:r>
              <a:t/>
            </a:r>
            <a:endParaRPr/>
          </a:p>
          <a:p>
            <a:pPr indent="-342900" lvl="0" marL="457200" rtl="0" algn="l">
              <a:lnSpc>
                <a:spcPct val="90000"/>
              </a:lnSpc>
              <a:spcBef>
                <a:spcPts val="0"/>
              </a:spcBef>
              <a:spcAft>
                <a:spcPts val="0"/>
              </a:spcAft>
              <a:buSzPts val="1800"/>
              <a:buChar char="●"/>
            </a:pPr>
            <a:r>
              <a:rPr lang="en-US"/>
              <a:t>Gem Mining</a:t>
            </a:r>
            <a:endParaRPr/>
          </a:p>
          <a:p>
            <a:pPr indent="-342900" lvl="0" marL="457200" rtl="0" algn="l">
              <a:lnSpc>
                <a:spcPct val="90000"/>
              </a:lnSpc>
              <a:spcBef>
                <a:spcPts val="0"/>
              </a:spcBef>
              <a:spcAft>
                <a:spcPts val="0"/>
              </a:spcAft>
              <a:buSzPts val="1800"/>
              <a:buChar char="●"/>
            </a:pPr>
            <a:r>
              <a:rPr lang="en-US"/>
              <a:t>Various speakers</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rPr b="1" lang="en-US"/>
              <a:t>When/If out of county field trips are approved, we hope to go to: </a:t>
            </a:r>
            <a:endParaRPr b="1"/>
          </a:p>
          <a:p>
            <a:pPr indent="-342900" lvl="0" marL="457200" rtl="0" algn="l">
              <a:lnSpc>
                <a:spcPct val="90000"/>
              </a:lnSpc>
              <a:spcBef>
                <a:spcPts val="1000"/>
              </a:spcBef>
              <a:spcAft>
                <a:spcPts val="0"/>
              </a:spcAft>
              <a:buSzPts val="1800"/>
              <a:buChar char="●"/>
            </a:pPr>
            <a:r>
              <a:rPr lang="en-US"/>
              <a:t>Tampa History Museum </a:t>
            </a:r>
            <a:endParaRPr/>
          </a:p>
          <a:p>
            <a:pPr indent="-342900" lvl="0" marL="457200" rtl="0" algn="l">
              <a:spcBef>
                <a:spcPts val="0"/>
              </a:spcBef>
              <a:spcAft>
                <a:spcPts val="0"/>
              </a:spcAft>
              <a:buSzPts val="1800"/>
              <a:buChar char="●"/>
            </a:pPr>
            <a:r>
              <a:rPr lang="en-US"/>
              <a:t>St. Augustine 3/24/2022 at of cost of about $80 for students and about $40 for chaperones.</a:t>
            </a:r>
            <a:endParaRPr/>
          </a:p>
          <a:p>
            <a:pPr indent="-271463" lvl="0" marL="463550" rtl="0" algn="l">
              <a:lnSpc>
                <a:spcPct val="90000"/>
              </a:lnSpc>
              <a:spcBef>
                <a:spcPts val="1000"/>
              </a:spcBef>
              <a:spcAft>
                <a:spcPts val="0"/>
              </a:spcAft>
              <a:buClr>
                <a:schemeClr val="dk1"/>
              </a:buClr>
              <a:buSzPts val="2800"/>
              <a:buFont typeface="Noto Sans Symbols"/>
              <a:buNone/>
            </a:pPr>
            <a:r>
              <a:t/>
            </a:r>
            <a:endParaRPr/>
          </a:p>
          <a:p>
            <a:pPr indent="0" lvl="0" marL="0" rtl="0" algn="l">
              <a:lnSpc>
                <a:spcPct val="90000"/>
              </a:lnSpc>
              <a:spcBef>
                <a:spcPts val="1000"/>
              </a:spcBef>
              <a:spcAft>
                <a:spcPts val="0"/>
              </a:spcAft>
              <a:buNone/>
            </a:pPr>
            <a:r>
              <a:rPr lang="en-US"/>
              <a:t> </a:t>
            </a:r>
            <a:endParaRPr/>
          </a:p>
        </p:txBody>
      </p:sp>
      <p:sp>
        <p:nvSpPr>
          <p:cNvPr id="219" name="Google Shape;219;p19"/>
          <p:cNvSpPr txBox="1"/>
          <p:nvPr>
            <p:ph type="title"/>
          </p:nvPr>
        </p:nvSpPr>
        <p:spPr>
          <a:xfrm>
            <a:off x="264695" y="603"/>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13000"/>
              <a:buFont typeface="Arial"/>
              <a:buNone/>
            </a:pPr>
            <a:r>
              <a:rPr b="1" lang="en-US" sz="13000">
                <a:solidFill>
                  <a:schemeClr val="lt1"/>
                </a:solidFill>
                <a:latin typeface="Arial"/>
                <a:ea typeface="Arial"/>
                <a:cs typeface="Arial"/>
                <a:sym typeface="Arial"/>
              </a:rPr>
              <a:t>Field Trips</a:t>
            </a:r>
            <a:endParaRPr b="1" sz="13000">
              <a:solidFill>
                <a:schemeClr val="lt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gea02c70d84_0_1"/>
          <p:cNvSpPr txBox="1"/>
          <p:nvPr>
            <p:ph idx="1" type="body"/>
          </p:nvPr>
        </p:nvSpPr>
        <p:spPr>
          <a:xfrm>
            <a:off x="838200" y="1557950"/>
            <a:ext cx="10515600" cy="5177700"/>
          </a:xfrm>
          <a:prstGeom prst="rect">
            <a:avLst/>
          </a:prstGeom>
          <a:solidFill>
            <a:schemeClr val="lt1"/>
          </a:solidFill>
          <a:ln cap="flat" cmpd="sng" w="57150">
            <a:solidFill>
              <a:schemeClr val="dk1"/>
            </a:solidFill>
            <a:prstDash val="solid"/>
            <a:round/>
            <a:headEnd len="sm" w="sm" type="none"/>
            <a:tailEnd len="sm" w="sm" type="none"/>
          </a:ln>
        </p:spPr>
        <p:txBody>
          <a:bodyPr anchorCtr="0" anchor="t" bIns="182875" lIns="182875" spcFirstLastPara="1" rIns="182875" wrap="square" tIns="182875">
            <a:noAutofit/>
          </a:bodyPr>
          <a:lstStyle/>
          <a:p>
            <a:pPr indent="0" lvl="0" marL="0" rtl="0" algn="l">
              <a:lnSpc>
                <a:spcPct val="90000"/>
              </a:lnSpc>
              <a:spcBef>
                <a:spcPts val="0"/>
              </a:spcBef>
              <a:spcAft>
                <a:spcPts val="0"/>
              </a:spcAft>
              <a:buNone/>
            </a:pPr>
            <a:r>
              <a:rPr b="1" lang="en-US"/>
              <a:t>As of now, we have one in county field trip that is available through the </a:t>
            </a:r>
            <a:r>
              <a:rPr b="1" lang="en-US"/>
              <a:t>district</a:t>
            </a:r>
            <a:r>
              <a:rPr b="1" lang="en-US"/>
              <a:t>. We will be going to the Energy Marine Center (EMC) in Port Richey. This field trip is </a:t>
            </a:r>
            <a:r>
              <a:rPr b="1" lang="en-US"/>
              <a:t>only</a:t>
            </a:r>
            <a:r>
              <a:rPr b="1" lang="en-US"/>
              <a:t> offered to 4th grade students in the county. It is a favorite for sure!!! </a:t>
            </a:r>
            <a:endParaRPr b="1"/>
          </a:p>
          <a:p>
            <a:pPr indent="0" lvl="0" marL="0" rtl="0" algn="l">
              <a:lnSpc>
                <a:spcPct val="90000"/>
              </a:lnSpc>
              <a:spcBef>
                <a:spcPts val="0"/>
              </a:spcBef>
              <a:spcAft>
                <a:spcPts val="0"/>
              </a:spcAft>
              <a:buNone/>
            </a:pPr>
            <a:r>
              <a:t/>
            </a:r>
            <a:endParaRPr b="1"/>
          </a:p>
          <a:p>
            <a:pPr indent="0" lvl="0" marL="0" rtl="0" algn="l">
              <a:lnSpc>
                <a:spcPct val="90000"/>
              </a:lnSpc>
              <a:spcBef>
                <a:spcPts val="0"/>
              </a:spcBef>
              <a:spcAft>
                <a:spcPts val="0"/>
              </a:spcAft>
              <a:buNone/>
            </a:pPr>
            <a:r>
              <a:rPr b="1" lang="en-US"/>
              <a:t>The dates will be:</a:t>
            </a:r>
            <a:br>
              <a:rPr b="1" lang="en-US"/>
            </a:br>
            <a:r>
              <a:rPr lang="en-US"/>
              <a:t>OCT. 13</a:t>
            </a:r>
            <a:r>
              <a:rPr b="1" lang="en-US"/>
              <a:t> - </a:t>
            </a:r>
            <a:r>
              <a:rPr lang="en-US"/>
              <a:t>Yaw and Stapf</a:t>
            </a:r>
            <a:endParaRPr/>
          </a:p>
          <a:p>
            <a:pPr indent="0" lvl="0" marL="0" rtl="0" algn="l">
              <a:lnSpc>
                <a:spcPct val="90000"/>
              </a:lnSpc>
              <a:spcBef>
                <a:spcPts val="0"/>
              </a:spcBef>
              <a:spcAft>
                <a:spcPts val="0"/>
              </a:spcAft>
              <a:buClr>
                <a:schemeClr val="dk1"/>
              </a:buClr>
              <a:buSzPts val="1100"/>
              <a:buFont typeface="Arial"/>
              <a:buNone/>
            </a:pPr>
            <a:r>
              <a:rPr lang="en-US"/>
              <a:t>OCT. 14- Rogers and Erb</a:t>
            </a:r>
            <a:endParaRPr/>
          </a:p>
          <a:p>
            <a:pPr indent="0" lvl="0" marL="0" rtl="0" algn="l">
              <a:lnSpc>
                <a:spcPct val="90000"/>
              </a:lnSpc>
              <a:spcBef>
                <a:spcPts val="0"/>
              </a:spcBef>
              <a:spcAft>
                <a:spcPts val="0"/>
              </a:spcAft>
              <a:buNone/>
            </a:pPr>
            <a:r>
              <a:rPr lang="en-US"/>
              <a:t>OCT. 15- Glass and Pritchard</a:t>
            </a:r>
            <a:endParaRPr b="1"/>
          </a:p>
          <a:p>
            <a:pPr indent="-271462" lvl="0" marL="463550" rtl="0" algn="l">
              <a:lnSpc>
                <a:spcPct val="90000"/>
              </a:lnSpc>
              <a:spcBef>
                <a:spcPts val="1000"/>
              </a:spcBef>
              <a:spcAft>
                <a:spcPts val="0"/>
              </a:spcAft>
              <a:buClr>
                <a:schemeClr val="dk1"/>
              </a:buClr>
              <a:buSzPts val="2800"/>
              <a:buFont typeface="Noto Sans Symbols"/>
              <a:buNone/>
            </a:pPr>
            <a:r>
              <a:t/>
            </a:r>
            <a:endParaRPr/>
          </a:p>
          <a:p>
            <a:pPr indent="0" lvl="0" marL="192087" rtl="0" algn="l">
              <a:lnSpc>
                <a:spcPct val="90000"/>
              </a:lnSpc>
              <a:spcBef>
                <a:spcPts val="1000"/>
              </a:spcBef>
              <a:spcAft>
                <a:spcPts val="0"/>
              </a:spcAft>
              <a:buClr>
                <a:schemeClr val="dk1"/>
              </a:buClr>
              <a:buSzPts val="2800"/>
              <a:buFont typeface="Noto Sans Symbols"/>
              <a:buNone/>
            </a:pPr>
            <a:r>
              <a:rPr lang="en-US"/>
              <a:t>More information will be sent closer to the date. This is a FREE field trip! </a:t>
            </a:r>
            <a:endParaRPr/>
          </a:p>
          <a:p>
            <a:pPr indent="0" lvl="0" marL="0" rtl="0" algn="l">
              <a:lnSpc>
                <a:spcPct val="90000"/>
              </a:lnSpc>
              <a:spcBef>
                <a:spcPts val="1000"/>
              </a:spcBef>
              <a:spcAft>
                <a:spcPts val="0"/>
              </a:spcAft>
              <a:buNone/>
            </a:pPr>
            <a:r>
              <a:rPr lang="en-US"/>
              <a:t> </a:t>
            </a:r>
            <a:endParaRPr/>
          </a:p>
        </p:txBody>
      </p:sp>
      <p:sp>
        <p:nvSpPr>
          <p:cNvPr id="225" name="Google Shape;225;gea02c70d84_0_1"/>
          <p:cNvSpPr txBox="1"/>
          <p:nvPr>
            <p:ph type="title"/>
          </p:nvPr>
        </p:nvSpPr>
        <p:spPr>
          <a:xfrm>
            <a:off x="264695" y="603"/>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13000"/>
              <a:buFont typeface="Arial"/>
              <a:buNone/>
            </a:pPr>
            <a:r>
              <a:rPr b="1" lang="en-US" sz="13000">
                <a:solidFill>
                  <a:schemeClr val="lt1"/>
                </a:solidFill>
                <a:latin typeface="Arial"/>
                <a:ea typeface="Arial"/>
                <a:cs typeface="Arial"/>
                <a:sym typeface="Arial"/>
              </a:rPr>
              <a:t>Field Trips</a:t>
            </a:r>
            <a:endParaRPr b="1" sz="13000">
              <a:solidFill>
                <a:schemeClr val="lt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pic>
        <p:nvPicPr>
          <p:cNvPr id="231" name="Google Shape;231;gea02c70d84_0_10"/>
          <p:cNvPicPr preferRelativeResize="0"/>
          <p:nvPr/>
        </p:nvPicPr>
        <p:blipFill>
          <a:blip r:embed="rId3">
            <a:alphaModFix/>
          </a:blip>
          <a:stretch>
            <a:fillRect/>
          </a:stretch>
        </p:blipFill>
        <p:spPr>
          <a:xfrm>
            <a:off x="2080250" y="427675"/>
            <a:ext cx="8180851" cy="567427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20"/>
          <p:cNvSpPr txBox="1"/>
          <p:nvPr>
            <p:ph idx="1" type="body"/>
          </p:nvPr>
        </p:nvSpPr>
        <p:spPr>
          <a:xfrm>
            <a:off x="838200" y="1325563"/>
            <a:ext cx="10515600" cy="4851400"/>
          </a:xfrm>
          <a:prstGeom prst="rect">
            <a:avLst/>
          </a:prstGeom>
          <a:solidFill>
            <a:schemeClr val="lt1"/>
          </a:solidFill>
          <a:ln cap="flat" cmpd="sng" w="57150">
            <a:solidFill>
              <a:schemeClr val="dk1"/>
            </a:solidFill>
            <a:prstDash val="solid"/>
            <a:round/>
            <a:headEnd len="sm" w="sm" type="none"/>
            <a:tailEnd len="sm" w="sm" type="none"/>
          </a:ln>
        </p:spPr>
        <p:txBody>
          <a:bodyPr anchorCtr="0" anchor="t" bIns="182875" lIns="182875" spcFirstLastPara="1" rIns="182875" wrap="square" tIns="182875">
            <a:noAutofit/>
          </a:bodyPr>
          <a:lstStyle/>
          <a:p>
            <a:pPr indent="0" lvl="0" marL="0" rtl="0" algn="ctr">
              <a:lnSpc>
                <a:spcPct val="90000"/>
              </a:lnSpc>
              <a:spcBef>
                <a:spcPts val="0"/>
              </a:spcBef>
              <a:spcAft>
                <a:spcPts val="0"/>
              </a:spcAft>
              <a:buClr>
                <a:schemeClr val="dk1"/>
              </a:buClr>
              <a:buSzPts val="2400"/>
              <a:buNone/>
            </a:pPr>
            <a:r>
              <a:rPr lang="en-US" sz="2400"/>
              <a:t>This year your child will take 3 state assessments. </a:t>
            </a:r>
            <a:endParaRPr/>
          </a:p>
          <a:p>
            <a:pPr indent="0" lvl="0" marL="0" rtl="0" algn="ctr">
              <a:lnSpc>
                <a:spcPct val="90000"/>
              </a:lnSpc>
              <a:spcBef>
                <a:spcPts val="0"/>
              </a:spcBef>
              <a:spcAft>
                <a:spcPts val="0"/>
              </a:spcAft>
              <a:buClr>
                <a:schemeClr val="dk1"/>
              </a:buClr>
              <a:buSzPts val="3600"/>
              <a:buNone/>
            </a:pPr>
            <a:r>
              <a:rPr b="1" lang="en-US" sz="3600"/>
              <a:t>Writing</a:t>
            </a:r>
            <a:endParaRPr/>
          </a:p>
          <a:p>
            <a:pPr indent="0" lvl="0" marL="0" rtl="0" algn="ctr">
              <a:lnSpc>
                <a:spcPct val="90000"/>
              </a:lnSpc>
              <a:spcBef>
                <a:spcPts val="0"/>
              </a:spcBef>
              <a:spcAft>
                <a:spcPts val="0"/>
              </a:spcAft>
              <a:buClr>
                <a:schemeClr val="dk1"/>
              </a:buClr>
              <a:buSzPts val="3600"/>
              <a:buNone/>
            </a:pPr>
            <a:r>
              <a:rPr b="1" lang="en-US" sz="3600"/>
              <a:t>Reading</a:t>
            </a:r>
            <a:endParaRPr/>
          </a:p>
          <a:p>
            <a:pPr indent="0" lvl="0" marL="0" rtl="0" algn="ctr">
              <a:lnSpc>
                <a:spcPct val="90000"/>
              </a:lnSpc>
              <a:spcBef>
                <a:spcPts val="0"/>
              </a:spcBef>
              <a:spcAft>
                <a:spcPts val="0"/>
              </a:spcAft>
              <a:buClr>
                <a:schemeClr val="dk1"/>
              </a:buClr>
              <a:buSzPts val="3600"/>
              <a:buNone/>
            </a:pPr>
            <a:r>
              <a:rPr b="1" lang="en-US" sz="3600"/>
              <a:t>Math</a:t>
            </a:r>
            <a:endParaRPr/>
          </a:p>
          <a:p>
            <a:pPr indent="0" lvl="0" marL="0" rtl="0" algn="ctr">
              <a:lnSpc>
                <a:spcPct val="90000"/>
              </a:lnSpc>
              <a:spcBef>
                <a:spcPts val="0"/>
              </a:spcBef>
              <a:spcAft>
                <a:spcPts val="0"/>
              </a:spcAft>
              <a:buClr>
                <a:schemeClr val="dk1"/>
              </a:buClr>
              <a:buSzPts val="2400"/>
              <a:buNone/>
            </a:pPr>
            <a:r>
              <a:t/>
            </a:r>
            <a:endParaRPr sz="2400"/>
          </a:p>
          <a:p>
            <a:pPr indent="0" lvl="0" marL="0" rtl="0" algn="ctr">
              <a:lnSpc>
                <a:spcPct val="90000"/>
              </a:lnSpc>
              <a:spcBef>
                <a:spcPts val="0"/>
              </a:spcBef>
              <a:spcAft>
                <a:spcPts val="0"/>
              </a:spcAft>
              <a:buClr>
                <a:schemeClr val="dk1"/>
              </a:buClr>
              <a:buSzPts val="2400"/>
              <a:buNone/>
            </a:pPr>
            <a:r>
              <a:rPr lang="en-US" sz="2400"/>
              <a:t>The Writing Assessment will be given in </a:t>
            </a:r>
            <a:r>
              <a:rPr b="1" lang="en-US" sz="2400"/>
              <a:t>April</a:t>
            </a:r>
            <a:r>
              <a:rPr lang="en-US" sz="2400"/>
              <a:t>.</a:t>
            </a:r>
            <a:br>
              <a:rPr lang="en-US" sz="2400"/>
            </a:br>
            <a:r>
              <a:rPr lang="en-US" sz="2400"/>
              <a:t>The Reading and Math will be given in </a:t>
            </a:r>
            <a:r>
              <a:rPr b="1" lang="en-US" sz="2400"/>
              <a:t>May</a:t>
            </a:r>
            <a:r>
              <a:rPr lang="en-US" sz="2400"/>
              <a:t>.</a:t>
            </a:r>
            <a:br>
              <a:rPr lang="en-US" sz="2400"/>
            </a:br>
            <a:endParaRPr sz="2400"/>
          </a:p>
          <a:p>
            <a:pPr indent="0" lvl="0" marL="0" rtl="0" algn="ctr">
              <a:lnSpc>
                <a:spcPct val="90000"/>
              </a:lnSpc>
              <a:spcBef>
                <a:spcPts val="0"/>
              </a:spcBef>
              <a:spcAft>
                <a:spcPts val="0"/>
              </a:spcAft>
              <a:buClr>
                <a:srgbClr val="FF0000"/>
              </a:buClr>
              <a:buSzPts val="2400"/>
              <a:buNone/>
            </a:pPr>
            <a:r>
              <a:rPr lang="en-US" sz="2400">
                <a:solidFill>
                  <a:srgbClr val="FF0000"/>
                </a:solidFill>
              </a:rPr>
              <a:t>(The writing score will be added to the reading score to give an overall ELA score)</a:t>
            </a:r>
            <a:endParaRPr/>
          </a:p>
          <a:p>
            <a:pPr indent="0" lvl="0" marL="0" rtl="0" algn="l">
              <a:lnSpc>
                <a:spcPct val="90000"/>
              </a:lnSpc>
              <a:spcBef>
                <a:spcPts val="0"/>
              </a:spcBef>
              <a:spcAft>
                <a:spcPts val="0"/>
              </a:spcAft>
              <a:buClr>
                <a:schemeClr val="dk1"/>
              </a:buClr>
              <a:buSzPts val="2400"/>
              <a:buNone/>
            </a:pPr>
            <a:r>
              <a:t/>
            </a:r>
            <a:endParaRPr sz="2400"/>
          </a:p>
          <a:p>
            <a:pPr indent="0" lvl="0" marL="0" rtl="0" algn="ctr">
              <a:lnSpc>
                <a:spcPct val="90000"/>
              </a:lnSpc>
              <a:spcBef>
                <a:spcPts val="0"/>
              </a:spcBef>
              <a:spcAft>
                <a:spcPts val="0"/>
              </a:spcAft>
              <a:buClr>
                <a:schemeClr val="dk1"/>
              </a:buClr>
              <a:buSzPts val="2400"/>
              <a:buNone/>
            </a:pPr>
            <a:r>
              <a:rPr lang="en-US" sz="2400"/>
              <a:t>Scores will most likely be sent home around the same time as this past year.  </a:t>
            </a:r>
            <a:endParaRPr/>
          </a:p>
          <a:p>
            <a:pPr indent="0" lvl="0" marL="0" rtl="0" algn="ctr">
              <a:lnSpc>
                <a:spcPct val="90000"/>
              </a:lnSpc>
              <a:spcBef>
                <a:spcPts val="0"/>
              </a:spcBef>
              <a:spcAft>
                <a:spcPts val="0"/>
              </a:spcAft>
              <a:buClr>
                <a:schemeClr val="dk1"/>
              </a:buClr>
              <a:buSzPts val="2400"/>
              <a:buNone/>
            </a:pPr>
            <a:r>
              <a:rPr lang="en-US" sz="2400"/>
              <a:t>(Late June) </a:t>
            </a:r>
            <a:endParaRPr/>
          </a:p>
        </p:txBody>
      </p:sp>
      <p:sp>
        <p:nvSpPr>
          <p:cNvPr id="237" name="Google Shape;237;p20"/>
          <p:cNvSpPr txBox="1"/>
          <p:nvPr>
            <p:ph type="title"/>
          </p:nvPr>
        </p:nvSpPr>
        <p:spPr>
          <a:xfrm>
            <a:off x="264695" y="603"/>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13000"/>
              <a:buFont typeface="Arial"/>
              <a:buNone/>
            </a:pPr>
            <a:r>
              <a:rPr b="1" lang="en-US" sz="13000">
                <a:solidFill>
                  <a:schemeClr val="lt1"/>
                </a:solidFill>
                <a:latin typeface="Arial"/>
                <a:ea typeface="Arial"/>
                <a:cs typeface="Arial"/>
                <a:sym typeface="Arial"/>
              </a:rPr>
              <a:t>FSA</a:t>
            </a:r>
            <a:endParaRPr b="1" sz="13000">
              <a:solidFill>
                <a:schemeClr val="lt1"/>
              </a:solidFill>
              <a:latin typeface="Arial"/>
              <a:ea typeface="Arial"/>
              <a:cs typeface="Arial"/>
              <a:sym typeface="Arial"/>
            </a:endParaRPr>
          </a:p>
        </p:txBody>
      </p:sp>
      <p:pic>
        <p:nvPicPr>
          <p:cNvPr id="238" name="Google Shape;238;p20"/>
          <p:cNvPicPr preferRelativeResize="0"/>
          <p:nvPr/>
        </p:nvPicPr>
        <p:blipFill rotWithShape="1">
          <a:blip r:embed="rId3">
            <a:alphaModFix/>
          </a:blip>
          <a:srcRect b="0" l="0" r="0" t="0"/>
          <a:stretch/>
        </p:blipFill>
        <p:spPr>
          <a:xfrm>
            <a:off x="1339776" y="2074134"/>
            <a:ext cx="3067050" cy="14954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21"/>
          <p:cNvSpPr txBox="1"/>
          <p:nvPr>
            <p:ph idx="1" type="body"/>
          </p:nvPr>
        </p:nvSpPr>
        <p:spPr>
          <a:xfrm>
            <a:off x="838200" y="1325563"/>
            <a:ext cx="10515600" cy="4851400"/>
          </a:xfrm>
          <a:prstGeom prst="rect">
            <a:avLst/>
          </a:prstGeom>
          <a:solidFill>
            <a:schemeClr val="lt1"/>
          </a:solidFill>
          <a:ln cap="flat" cmpd="sng" w="57150">
            <a:solidFill>
              <a:schemeClr val="dk1"/>
            </a:solidFill>
            <a:prstDash val="solid"/>
            <a:round/>
            <a:headEnd len="sm" w="sm" type="none"/>
            <a:tailEnd len="sm" w="sm" type="none"/>
          </a:ln>
        </p:spPr>
        <p:txBody>
          <a:bodyPr anchorCtr="0" anchor="ctr" bIns="182875" lIns="182875" spcFirstLastPara="1" rIns="182875" wrap="square" tIns="182875">
            <a:noAutofit/>
          </a:bodyPr>
          <a:lstStyle/>
          <a:p>
            <a:pPr indent="0" lvl="0" marL="0" rtl="0" algn="ctr">
              <a:lnSpc>
                <a:spcPct val="90000"/>
              </a:lnSpc>
              <a:spcBef>
                <a:spcPts val="0"/>
              </a:spcBef>
              <a:spcAft>
                <a:spcPts val="0"/>
              </a:spcAft>
              <a:buClr>
                <a:schemeClr val="dk1"/>
              </a:buClr>
              <a:buSzPts val="6600"/>
              <a:buNone/>
            </a:pPr>
            <a:r>
              <a:rPr lang="en-US" sz="6600"/>
              <a:t>Any questions?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pic>
        <p:nvPicPr>
          <p:cNvPr id="99" name="Google Shape;99;p3"/>
          <p:cNvPicPr preferRelativeResize="0"/>
          <p:nvPr/>
        </p:nvPicPr>
        <p:blipFill>
          <a:blip r:embed="rId3">
            <a:alphaModFix/>
          </a:blip>
          <a:stretch>
            <a:fillRect/>
          </a:stretch>
        </p:blipFill>
        <p:spPr>
          <a:xfrm>
            <a:off x="3434150" y="217400"/>
            <a:ext cx="5103976" cy="6309924"/>
          </a:xfrm>
          <a:prstGeom prst="rect">
            <a:avLst/>
          </a:prstGeom>
          <a:noFill/>
          <a:ln>
            <a:noFill/>
          </a:ln>
        </p:spPr>
      </p:pic>
      <p:sp>
        <p:nvSpPr>
          <p:cNvPr id="100" name="Google Shape;100;p3"/>
          <p:cNvSpPr txBox="1"/>
          <p:nvPr/>
        </p:nvSpPr>
        <p:spPr>
          <a:xfrm>
            <a:off x="229100" y="3619925"/>
            <a:ext cx="11962800" cy="31617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13000"/>
              <a:buFont typeface="Arial"/>
              <a:buNone/>
            </a:pPr>
            <a:r>
              <a:rPr b="1" i="0" lang="en-US" sz="11000" u="none" cap="none" strike="noStrike">
                <a:solidFill>
                  <a:schemeClr val="lt1"/>
                </a:solidFill>
                <a:latin typeface="Arial"/>
                <a:ea typeface="Arial"/>
                <a:cs typeface="Arial"/>
                <a:sym typeface="Arial"/>
              </a:rPr>
              <a:t>Meet the </a:t>
            </a:r>
            <a:r>
              <a:rPr b="1" i="0" lang="en-US" sz="7600" u="none" cap="none" strike="noStrike">
                <a:solidFill>
                  <a:schemeClr val="lt1"/>
                </a:solidFill>
                <a:latin typeface="Arial"/>
                <a:ea typeface="Arial"/>
                <a:cs typeface="Arial"/>
                <a:sym typeface="Arial"/>
              </a:rPr>
              <a:t>4</a:t>
            </a:r>
            <a:r>
              <a:rPr b="1" baseline="30000" i="0" lang="en-US" sz="11000" u="none" cap="none" strike="noStrike">
                <a:solidFill>
                  <a:schemeClr val="lt1"/>
                </a:solidFill>
                <a:latin typeface="Arial"/>
                <a:ea typeface="Arial"/>
                <a:cs typeface="Arial"/>
                <a:sym typeface="Arial"/>
              </a:rPr>
              <a:t>th</a:t>
            </a:r>
            <a:r>
              <a:rPr b="1" i="0" lang="en-US" sz="11000" u="none" cap="none" strike="noStrike">
                <a:solidFill>
                  <a:schemeClr val="lt1"/>
                </a:solidFill>
                <a:latin typeface="Arial"/>
                <a:ea typeface="Arial"/>
                <a:cs typeface="Arial"/>
                <a:sym typeface="Arial"/>
              </a:rPr>
              <a:t> Grade Teachers!</a:t>
            </a:r>
            <a:endParaRPr b="1" i="0" sz="11000" u="none" cap="none" strike="noStrik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4"/>
          <p:cNvSpPr txBox="1"/>
          <p:nvPr/>
        </p:nvSpPr>
        <p:spPr>
          <a:xfrm>
            <a:off x="1" y="-183163"/>
            <a:ext cx="12192000" cy="1325563"/>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13000"/>
              <a:buFont typeface="Arial"/>
              <a:buNone/>
            </a:pPr>
            <a:r>
              <a:rPr b="1" lang="en-US" sz="13000">
                <a:solidFill>
                  <a:schemeClr val="lt1"/>
                </a:solidFill>
              </a:rPr>
              <a:t>The</a:t>
            </a:r>
            <a:r>
              <a:rPr b="1" i="0" lang="en-US" sz="13000" u="none" cap="none" strike="noStrike">
                <a:solidFill>
                  <a:schemeClr val="lt1"/>
                </a:solidFill>
                <a:latin typeface="Arial"/>
                <a:ea typeface="Arial"/>
                <a:cs typeface="Arial"/>
                <a:sym typeface="Arial"/>
              </a:rPr>
              <a:t> </a:t>
            </a:r>
            <a:r>
              <a:rPr b="1" i="0" lang="en-US" sz="9600" u="none" cap="none" strike="noStrike">
                <a:solidFill>
                  <a:schemeClr val="lt1"/>
                </a:solidFill>
                <a:latin typeface="Arial"/>
                <a:ea typeface="Arial"/>
                <a:cs typeface="Arial"/>
                <a:sym typeface="Arial"/>
              </a:rPr>
              <a:t>4</a:t>
            </a:r>
            <a:r>
              <a:rPr b="1" baseline="30000" i="0" lang="en-US" sz="13000" u="none" cap="none" strike="noStrike">
                <a:solidFill>
                  <a:schemeClr val="lt1"/>
                </a:solidFill>
                <a:latin typeface="Arial"/>
                <a:ea typeface="Arial"/>
                <a:cs typeface="Arial"/>
                <a:sym typeface="Arial"/>
              </a:rPr>
              <a:t>th</a:t>
            </a:r>
            <a:r>
              <a:rPr b="1" i="0" lang="en-US" sz="13000" u="none" cap="none" strike="noStrike">
                <a:solidFill>
                  <a:schemeClr val="lt1"/>
                </a:solidFill>
                <a:latin typeface="Arial"/>
                <a:ea typeface="Arial"/>
                <a:cs typeface="Arial"/>
                <a:sym typeface="Arial"/>
              </a:rPr>
              <a:t> Grade Teachers!</a:t>
            </a:r>
            <a:endParaRPr b="1" i="0" sz="13000" u="none" cap="none" strike="noStrike">
              <a:solidFill>
                <a:schemeClr val="lt1"/>
              </a:solidFill>
              <a:latin typeface="Arial"/>
              <a:ea typeface="Arial"/>
              <a:cs typeface="Arial"/>
              <a:sym typeface="Arial"/>
            </a:endParaRPr>
          </a:p>
        </p:txBody>
      </p:sp>
      <p:graphicFrame>
        <p:nvGraphicFramePr>
          <p:cNvPr id="106" name="Google Shape;106;p4"/>
          <p:cNvGraphicFramePr/>
          <p:nvPr/>
        </p:nvGraphicFramePr>
        <p:xfrm>
          <a:off x="581891" y="3352179"/>
          <a:ext cx="3000000" cy="3000000"/>
        </p:xfrm>
        <a:graphic>
          <a:graphicData uri="http://schemas.openxmlformats.org/drawingml/2006/table">
            <a:tbl>
              <a:tblPr bandRow="1" firstRow="1">
                <a:noFill/>
                <a:tableStyleId>{5C11F09B-C6E9-4BAC-BD73-82B15F4D15A3}</a:tableStyleId>
              </a:tblPr>
              <a:tblGrid>
                <a:gridCol w="3407625"/>
                <a:gridCol w="2121450"/>
                <a:gridCol w="1592075"/>
                <a:gridCol w="3937025"/>
              </a:tblGrid>
              <a:tr h="1262775">
                <a:tc>
                  <a:txBody>
                    <a:bodyPr/>
                    <a:lstStyle/>
                    <a:p>
                      <a:pPr indent="0" lvl="0" marL="0" rtl="0" algn="l">
                        <a:spcBef>
                          <a:spcPts val="0"/>
                        </a:spcBef>
                        <a:spcAft>
                          <a:spcPts val="0"/>
                        </a:spcAft>
                        <a:buNone/>
                      </a:pPr>
                      <a:r>
                        <a:rPr b="1" lang="en-US" sz="1600">
                          <a:solidFill>
                            <a:schemeClr val="dk1"/>
                          </a:solidFill>
                        </a:rPr>
                        <a:t>Ms. Erb</a:t>
                      </a:r>
                      <a:endParaRPr>
                        <a:solidFill>
                          <a:schemeClr val="dk1"/>
                        </a:solidFill>
                      </a:endParaRPr>
                    </a:p>
                    <a:p>
                      <a:pPr indent="-285750" lvl="0" marL="285750" rtl="0" algn="l">
                        <a:spcBef>
                          <a:spcPts val="0"/>
                        </a:spcBef>
                        <a:spcAft>
                          <a:spcPts val="0"/>
                        </a:spcAft>
                        <a:buClr>
                          <a:schemeClr val="dk1"/>
                        </a:buClr>
                        <a:buSzPts val="1600"/>
                        <a:buChar char="•"/>
                      </a:pPr>
                      <a:r>
                        <a:rPr lang="en-US" sz="1600">
                          <a:solidFill>
                            <a:schemeClr val="dk1"/>
                          </a:solidFill>
                        </a:rPr>
                        <a:t>Born in Tampa</a:t>
                      </a:r>
                      <a:endParaRPr>
                        <a:solidFill>
                          <a:schemeClr val="dk1"/>
                        </a:solidFill>
                      </a:endParaRPr>
                    </a:p>
                    <a:p>
                      <a:pPr indent="-285750" lvl="0" marL="285750" rtl="0" algn="l">
                        <a:spcBef>
                          <a:spcPts val="0"/>
                        </a:spcBef>
                        <a:spcAft>
                          <a:spcPts val="0"/>
                        </a:spcAft>
                        <a:buClr>
                          <a:schemeClr val="dk1"/>
                        </a:buClr>
                        <a:buSzPts val="1600"/>
                        <a:buChar char="•"/>
                      </a:pPr>
                      <a:r>
                        <a:rPr lang="en-US" sz="1600">
                          <a:solidFill>
                            <a:schemeClr val="dk1"/>
                          </a:solidFill>
                        </a:rPr>
                        <a:t>Has a son and a daughter</a:t>
                      </a:r>
                      <a:endParaRPr>
                        <a:solidFill>
                          <a:schemeClr val="dk1"/>
                        </a:solidFill>
                      </a:endParaRPr>
                    </a:p>
                    <a:p>
                      <a:pPr indent="-285750" lvl="0" marL="285750" rtl="0" algn="l">
                        <a:spcBef>
                          <a:spcPts val="0"/>
                        </a:spcBef>
                        <a:spcAft>
                          <a:spcPts val="0"/>
                        </a:spcAft>
                        <a:buClr>
                          <a:schemeClr val="dk1"/>
                        </a:buClr>
                        <a:buSzPts val="1600"/>
                        <a:buChar char="•"/>
                      </a:pPr>
                      <a:r>
                        <a:rPr lang="en-US" sz="1600">
                          <a:solidFill>
                            <a:schemeClr val="dk1"/>
                          </a:solidFill>
                        </a:rPr>
                        <a:t>Enjoys being outside</a:t>
                      </a:r>
                      <a:endParaRPr>
                        <a:solidFill>
                          <a:schemeClr val="dk1"/>
                        </a:solidFill>
                      </a:endParaRPr>
                    </a:p>
                    <a:p>
                      <a:pPr indent="-184150" lvl="0" marL="285750" rtl="0" algn="l">
                        <a:spcBef>
                          <a:spcPts val="0"/>
                        </a:spcBef>
                        <a:spcAft>
                          <a:spcPts val="0"/>
                        </a:spcAft>
                        <a:buClr>
                          <a:schemeClr val="dk1"/>
                        </a:buClr>
                        <a:buSzPts val="1600"/>
                        <a:buFont typeface="Arial"/>
                        <a:buNone/>
                      </a:pPr>
                      <a:r>
                        <a:t/>
                      </a:r>
                      <a:endParaRPr sz="1600">
                        <a:solidFill>
                          <a:schemeClr val="dk1"/>
                        </a:solidFill>
                      </a:endParaRPr>
                    </a:p>
                    <a:p>
                      <a:pPr indent="0" lvl="0" marL="0" rtl="0" algn="l">
                        <a:spcBef>
                          <a:spcPts val="0"/>
                        </a:spcBef>
                        <a:spcAft>
                          <a:spcPts val="0"/>
                        </a:spcAft>
                        <a:buClr>
                          <a:schemeClr val="dk1"/>
                        </a:buClr>
                        <a:buFont typeface="Arial"/>
                        <a:buNone/>
                      </a:pPr>
                      <a:r>
                        <a:rPr b="1" lang="en-US" sz="1600">
                          <a:solidFill>
                            <a:schemeClr val="dk1"/>
                          </a:solidFill>
                        </a:rPr>
                        <a:t>jerb</a:t>
                      </a:r>
                      <a:r>
                        <a:rPr b="1" lang="en-US" sz="1600" u="sng">
                          <a:solidFill>
                            <a:srgbClr val="0070C0"/>
                          </a:solidFill>
                          <a:hlinkClick r:id="rId3">
                            <a:extLst>
                              <a:ext uri="{A12FA001-AC4F-418D-AE19-62706E023703}">
                                <ahyp:hlinkClr val="tx"/>
                              </a:ext>
                            </a:extLst>
                          </a:hlinkClick>
                        </a:rPr>
                        <a:t>@pasco.k12.fl.us</a:t>
                      </a:r>
                      <a:r>
                        <a:rPr b="1" lang="en-US" sz="1600">
                          <a:solidFill>
                            <a:srgbClr val="0070C0"/>
                          </a:solidFill>
                        </a:rPr>
                        <a:t> </a:t>
                      </a:r>
                      <a:endParaRPr b="1" sz="1600"/>
                    </a:p>
                  </a:txBody>
                  <a:tcPr marT="45725" marB="45725" marR="91450" marL="9145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lt1"/>
                    </a:solidFill>
                  </a:tcPr>
                </a:tc>
                <a:tc gridSpan="2">
                  <a:txBody>
                    <a:bodyPr/>
                    <a:lstStyle/>
                    <a:p>
                      <a:pPr indent="0" lvl="0" marL="0" rtl="0" algn="l">
                        <a:spcBef>
                          <a:spcPts val="0"/>
                        </a:spcBef>
                        <a:spcAft>
                          <a:spcPts val="0"/>
                        </a:spcAft>
                        <a:buClr>
                          <a:schemeClr val="dk1"/>
                        </a:buClr>
                        <a:buFont typeface="Arial"/>
                        <a:buNone/>
                      </a:pPr>
                      <a:r>
                        <a:rPr b="1" lang="en-US" sz="1600">
                          <a:solidFill>
                            <a:schemeClr val="dk1"/>
                          </a:solidFill>
                        </a:rPr>
                        <a:t>Mrs. Glass</a:t>
                      </a:r>
                      <a:endParaRPr b="1" sz="1600">
                        <a:solidFill>
                          <a:schemeClr val="dk1"/>
                        </a:solidFill>
                      </a:endParaRPr>
                    </a:p>
                    <a:p>
                      <a:pPr indent="-285750" lvl="0" marL="285750" rtl="0" algn="l">
                        <a:spcBef>
                          <a:spcPts val="0"/>
                        </a:spcBef>
                        <a:spcAft>
                          <a:spcPts val="0"/>
                        </a:spcAft>
                        <a:buClr>
                          <a:schemeClr val="dk1"/>
                        </a:buClr>
                        <a:buSzPts val="1600"/>
                        <a:buChar char="•"/>
                      </a:pPr>
                      <a:r>
                        <a:rPr lang="en-US" sz="1600">
                          <a:solidFill>
                            <a:schemeClr val="dk1"/>
                          </a:solidFill>
                        </a:rPr>
                        <a:t>Born in New York</a:t>
                      </a:r>
                      <a:endParaRPr sz="1600">
                        <a:solidFill>
                          <a:schemeClr val="dk1"/>
                        </a:solidFill>
                      </a:endParaRPr>
                    </a:p>
                    <a:p>
                      <a:pPr indent="-285750" lvl="0" marL="285750" rtl="0" algn="l">
                        <a:spcBef>
                          <a:spcPts val="0"/>
                        </a:spcBef>
                        <a:spcAft>
                          <a:spcPts val="0"/>
                        </a:spcAft>
                        <a:buClr>
                          <a:schemeClr val="dk1"/>
                        </a:buClr>
                        <a:buSzPts val="1600"/>
                        <a:buChar char="•"/>
                      </a:pPr>
                      <a:r>
                        <a:rPr lang="en-US" sz="1600">
                          <a:solidFill>
                            <a:schemeClr val="dk1"/>
                          </a:solidFill>
                        </a:rPr>
                        <a:t>Married with 2 sons</a:t>
                      </a:r>
                      <a:endParaRPr>
                        <a:solidFill>
                          <a:schemeClr val="dk1"/>
                        </a:solidFill>
                      </a:endParaRPr>
                    </a:p>
                    <a:p>
                      <a:pPr indent="-285750" lvl="0" marL="285750" rtl="0" algn="l">
                        <a:spcBef>
                          <a:spcPts val="0"/>
                        </a:spcBef>
                        <a:spcAft>
                          <a:spcPts val="0"/>
                        </a:spcAft>
                        <a:buClr>
                          <a:schemeClr val="dk1"/>
                        </a:buClr>
                        <a:buSzPts val="1600"/>
                        <a:buChar char="•"/>
                      </a:pPr>
                      <a:r>
                        <a:rPr lang="en-US" sz="1600">
                          <a:solidFill>
                            <a:schemeClr val="dk1"/>
                          </a:solidFill>
                        </a:rPr>
                        <a:t>Loves being a baseball mom</a:t>
                      </a:r>
                      <a:endParaRPr sz="1600">
                        <a:solidFill>
                          <a:schemeClr val="dk1"/>
                        </a:solidFill>
                      </a:endParaRPr>
                    </a:p>
                    <a:p>
                      <a:pPr indent="0" lvl="0" marL="0" rtl="0" algn="l">
                        <a:spcBef>
                          <a:spcPts val="0"/>
                        </a:spcBef>
                        <a:spcAft>
                          <a:spcPts val="0"/>
                        </a:spcAft>
                        <a:buClr>
                          <a:schemeClr val="dk1"/>
                        </a:buClr>
                        <a:buFont typeface="Arial"/>
                        <a:buNone/>
                      </a:pPr>
                      <a:r>
                        <a:t/>
                      </a:r>
                      <a:endParaRPr sz="1600">
                        <a:solidFill>
                          <a:schemeClr val="dk1"/>
                        </a:solidFill>
                      </a:endParaRPr>
                    </a:p>
                    <a:p>
                      <a:pPr indent="0" lvl="0" marL="0" rtl="0" algn="l">
                        <a:spcBef>
                          <a:spcPts val="0"/>
                        </a:spcBef>
                        <a:spcAft>
                          <a:spcPts val="0"/>
                        </a:spcAft>
                        <a:buClr>
                          <a:schemeClr val="dk1"/>
                        </a:buClr>
                        <a:buFont typeface="Arial"/>
                        <a:buNone/>
                      </a:pPr>
                      <a:r>
                        <a:rPr b="1" lang="en-US" sz="1600" u="sng">
                          <a:solidFill>
                            <a:srgbClr val="0070C0"/>
                          </a:solidFill>
                          <a:hlinkClick r:id="rId4">
                            <a:extLst>
                              <a:ext uri="{A12FA001-AC4F-418D-AE19-62706E023703}">
                                <ahyp:hlinkClr val="tx"/>
                              </a:ext>
                            </a:extLst>
                          </a:hlinkClick>
                        </a:rPr>
                        <a:t>maglass@pasco.k12.fl.us</a:t>
                      </a:r>
                      <a:endParaRPr b="1" sz="1600"/>
                    </a:p>
                  </a:txBody>
                  <a:tcPr marT="45725" marB="45725" marR="91450" marL="9145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lt1"/>
                    </a:solidFill>
                  </a:tcPr>
                </a:tc>
                <a:tc hMerge="1"/>
                <a:tc>
                  <a:txBody>
                    <a:bodyPr/>
                    <a:lstStyle/>
                    <a:p>
                      <a:pPr indent="0" lvl="0" marL="0" rtl="0" algn="l">
                        <a:spcBef>
                          <a:spcPts val="0"/>
                        </a:spcBef>
                        <a:spcAft>
                          <a:spcPts val="0"/>
                        </a:spcAft>
                        <a:buClr>
                          <a:schemeClr val="dk1"/>
                        </a:buClr>
                        <a:buFont typeface="Arial"/>
                        <a:buNone/>
                      </a:pPr>
                      <a:r>
                        <a:rPr b="1" lang="en-US" sz="1600">
                          <a:solidFill>
                            <a:schemeClr val="dk1"/>
                          </a:solidFill>
                        </a:rPr>
                        <a:t>Mrs. Pritchard</a:t>
                      </a:r>
                      <a:endParaRPr>
                        <a:solidFill>
                          <a:schemeClr val="dk1"/>
                        </a:solidFill>
                      </a:endParaRPr>
                    </a:p>
                    <a:p>
                      <a:pPr indent="-330200" lvl="0" marL="457200" rtl="0" algn="l">
                        <a:spcBef>
                          <a:spcPts val="0"/>
                        </a:spcBef>
                        <a:spcAft>
                          <a:spcPts val="0"/>
                        </a:spcAft>
                        <a:buClr>
                          <a:schemeClr val="dk1"/>
                        </a:buClr>
                        <a:buSzPts val="1600"/>
                        <a:buChar char="•"/>
                      </a:pPr>
                      <a:r>
                        <a:rPr lang="en-US" sz="1600">
                          <a:solidFill>
                            <a:schemeClr val="dk1"/>
                          </a:solidFill>
                        </a:rPr>
                        <a:t>Born in Dade City, Florida</a:t>
                      </a:r>
                      <a:endParaRPr>
                        <a:solidFill>
                          <a:schemeClr val="dk1"/>
                        </a:solidFill>
                      </a:endParaRPr>
                    </a:p>
                    <a:p>
                      <a:pPr indent="-330200" lvl="0" marL="457200" rtl="0" algn="l">
                        <a:spcBef>
                          <a:spcPts val="0"/>
                        </a:spcBef>
                        <a:spcAft>
                          <a:spcPts val="0"/>
                        </a:spcAft>
                        <a:buClr>
                          <a:schemeClr val="dk1"/>
                        </a:buClr>
                        <a:buSzPts val="1600"/>
                        <a:buChar char="•"/>
                      </a:pPr>
                      <a:r>
                        <a:rPr lang="en-US" sz="1600">
                          <a:solidFill>
                            <a:schemeClr val="dk1"/>
                          </a:solidFill>
                        </a:rPr>
                        <a:t>Pregnant with her first son</a:t>
                      </a:r>
                      <a:endParaRPr>
                        <a:solidFill>
                          <a:schemeClr val="dk1"/>
                        </a:solidFill>
                      </a:endParaRPr>
                    </a:p>
                    <a:p>
                      <a:pPr indent="-330200" lvl="0" marL="457200" rtl="0" algn="l">
                        <a:spcBef>
                          <a:spcPts val="0"/>
                        </a:spcBef>
                        <a:spcAft>
                          <a:spcPts val="0"/>
                        </a:spcAft>
                        <a:buClr>
                          <a:schemeClr val="dk1"/>
                        </a:buClr>
                        <a:buSzPts val="1600"/>
                        <a:buChar char="•"/>
                      </a:pPr>
                      <a:r>
                        <a:rPr lang="en-US" sz="1600">
                          <a:solidFill>
                            <a:schemeClr val="dk1"/>
                          </a:solidFill>
                        </a:rPr>
                        <a:t>Enjoys traveling </a:t>
                      </a:r>
                      <a:endParaRPr sz="1600">
                        <a:solidFill>
                          <a:schemeClr val="dk1"/>
                        </a:solidFill>
                      </a:endParaRPr>
                    </a:p>
                    <a:p>
                      <a:pPr indent="-184150" lvl="0" marL="285750" rtl="0" algn="l">
                        <a:spcBef>
                          <a:spcPts val="0"/>
                        </a:spcBef>
                        <a:spcAft>
                          <a:spcPts val="0"/>
                        </a:spcAft>
                        <a:buClr>
                          <a:schemeClr val="dk1"/>
                        </a:buClr>
                        <a:buSzPts val="1600"/>
                        <a:buFont typeface="Arial"/>
                        <a:buNone/>
                      </a:pPr>
                      <a:r>
                        <a:t/>
                      </a:r>
                      <a:endParaRPr sz="1600">
                        <a:solidFill>
                          <a:schemeClr val="dk1"/>
                        </a:solidFill>
                      </a:endParaRPr>
                    </a:p>
                    <a:p>
                      <a:pPr indent="0" lvl="0" marL="0" marR="0" rtl="0" algn="l">
                        <a:spcBef>
                          <a:spcPts val="0"/>
                        </a:spcBef>
                        <a:spcAft>
                          <a:spcPts val="0"/>
                        </a:spcAft>
                        <a:buNone/>
                      </a:pPr>
                      <a:r>
                        <a:rPr b="1" lang="en-US" sz="1600" u="sng">
                          <a:solidFill>
                            <a:srgbClr val="0070C0"/>
                          </a:solidFill>
                          <a:hlinkClick r:id="rId5">
                            <a:extLst>
                              <a:ext uri="{A12FA001-AC4F-418D-AE19-62706E023703}">
                                <ahyp:hlinkClr val="tx"/>
                              </a:ext>
                            </a:extLst>
                          </a:hlinkClick>
                        </a:rPr>
                        <a:t>jbodi@pasco.k12.fl.us</a:t>
                      </a:r>
                      <a:r>
                        <a:rPr b="1" lang="en-US" sz="1600">
                          <a:solidFill>
                            <a:srgbClr val="0070C0"/>
                          </a:solidFill>
                        </a:rPr>
                        <a:t> </a:t>
                      </a:r>
                      <a:r>
                        <a:rPr b="1" lang="en-US" sz="1600">
                          <a:solidFill>
                            <a:srgbClr val="0070C0"/>
                          </a:solidFill>
                        </a:rPr>
                        <a:t> </a:t>
                      </a:r>
                      <a:endParaRPr b="1" sz="1600">
                        <a:solidFill>
                          <a:srgbClr val="0070C0"/>
                        </a:solidFill>
                      </a:endParaRPr>
                    </a:p>
                  </a:txBody>
                  <a:tcPr marT="45725" marB="45725" marR="91450" marL="9145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lt1"/>
                    </a:solidFill>
                  </a:tcPr>
                </a:tc>
              </a:tr>
              <a:tr h="1795875">
                <a:tc>
                  <a:txBody>
                    <a:bodyPr/>
                    <a:lstStyle/>
                    <a:p>
                      <a:pPr indent="0" lvl="0" marL="0" marR="0" rtl="0" algn="l">
                        <a:spcBef>
                          <a:spcPts val="0"/>
                        </a:spcBef>
                        <a:spcAft>
                          <a:spcPts val="0"/>
                        </a:spcAft>
                        <a:buNone/>
                      </a:pPr>
                      <a:r>
                        <a:rPr b="1" lang="en-US" sz="1600"/>
                        <a:t>Mrs. Rogers</a:t>
                      </a:r>
                      <a:endParaRPr/>
                    </a:p>
                    <a:p>
                      <a:pPr indent="-285750" lvl="0" marL="285750" marR="0" rtl="0" algn="l">
                        <a:spcBef>
                          <a:spcPts val="0"/>
                        </a:spcBef>
                        <a:spcAft>
                          <a:spcPts val="0"/>
                        </a:spcAft>
                        <a:buClr>
                          <a:schemeClr val="dk1"/>
                        </a:buClr>
                        <a:buSzPts val="1600"/>
                        <a:buFont typeface="Arial"/>
                        <a:buChar char="•"/>
                      </a:pPr>
                      <a:r>
                        <a:rPr lang="en-US" sz="1600"/>
                        <a:t>Born in Ohio, </a:t>
                      </a:r>
                      <a:r>
                        <a:rPr lang="en-US" sz="1600"/>
                        <a:t>raised</a:t>
                      </a:r>
                      <a:r>
                        <a:rPr lang="en-US" sz="1600"/>
                        <a:t> in Land O Lakes</a:t>
                      </a:r>
                      <a:endParaRPr/>
                    </a:p>
                    <a:p>
                      <a:pPr indent="-285750" lvl="0" marL="285750" marR="0" rtl="0" algn="l">
                        <a:spcBef>
                          <a:spcPts val="0"/>
                        </a:spcBef>
                        <a:spcAft>
                          <a:spcPts val="0"/>
                        </a:spcAft>
                        <a:buClr>
                          <a:schemeClr val="dk1"/>
                        </a:buClr>
                        <a:buSzPts val="1600"/>
                        <a:buFont typeface="Arial"/>
                        <a:buChar char="•"/>
                      </a:pPr>
                      <a:r>
                        <a:rPr lang="en-US" sz="1600"/>
                        <a:t>Married with 1 son</a:t>
                      </a:r>
                      <a:endParaRPr/>
                    </a:p>
                    <a:p>
                      <a:pPr indent="-285750" lvl="0" marL="285750" marR="0" rtl="0" algn="l">
                        <a:spcBef>
                          <a:spcPts val="0"/>
                        </a:spcBef>
                        <a:spcAft>
                          <a:spcPts val="0"/>
                        </a:spcAft>
                        <a:buClr>
                          <a:schemeClr val="dk1"/>
                        </a:buClr>
                        <a:buSzPts val="1600"/>
                        <a:buFont typeface="Arial"/>
                        <a:buChar char="•"/>
                      </a:pPr>
                      <a:r>
                        <a:rPr lang="en-US" sz="1600"/>
                        <a:t>Loves reading</a:t>
                      </a:r>
                      <a:endParaRPr/>
                    </a:p>
                    <a:p>
                      <a:pPr indent="0" lvl="0" marL="0" marR="0" rtl="0" algn="l">
                        <a:spcBef>
                          <a:spcPts val="0"/>
                        </a:spcBef>
                        <a:spcAft>
                          <a:spcPts val="0"/>
                        </a:spcAft>
                        <a:buNone/>
                      </a:pPr>
                      <a:r>
                        <a:t/>
                      </a:r>
                      <a:endParaRPr sz="1600"/>
                    </a:p>
                    <a:p>
                      <a:pPr indent="0" lvl="0" marL="0" marR="0" rtl="0" algn="l">
                        <a:spcBef>
                          <a:spcPts val="0"/>
                        </a:spcBef>
                        <a:spcAft>
                          <a:spcPts val="0"/>
                        </a:spcAft>
                        <a:buNone/>
                      </a:pPr>
                      <a:r>
                        <a:rPr b="1" lang="en-US" sz="1600"/>
                        <a:t>dilworth</a:t>
                      </a:r>
                      <a:r>
                        <a:rPr b="1" lang="en-US" sz="1600" u="sng">
                          <a:solidFill>
                            <a:srgbClr val="0070C0"/>
                          </a:solidFill>
                          <a:hlinkClick r:id="rId6">
                            <a:extLst>
                              <a:ext uri="{A12FA001-AC4F-418D-AE19-62706E023703}">
                                <ahyp:hlinkClr val="tx"/>
                              </a:ext>
                            </a:extLst>
                          </a:hlinkClick>
                        </a:rPr>
                        <a:t>l@pasco.k12.fl.us</a:t>
                      </a:r>
                      <a:r>
                        <a:rPr b="1" lang="en-US" sz="1600">
                          <a:solidFill>
                            <a:srgbClr val="0070C0"/>
                          </a:solidFill>
                        </a:rPr>
                        <a:t> </a:t>
                      </a:r>
                      <a:endParaRPr b="1" sz="1600">
                        <a:solidFill>
                          <a:srgbClr val="0070C0"/>
                        </a:solidFill>
                      </a:endParaRPr>
                    </a:p>
                  </a:txBody>
                  <a:tcPr marT="45725" marB="45725" marR="91450" marL="9145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lt1"/>
                    </a:solidFill>
                  </a:tcPr>
                </a:tc>
                <a:tc gridSpan="2">
                  <a:txBody>
                    <a:bodyPr/>
                    <a:lstStyle/>
                    <a:p>
                      <a:pPr indent="0" lvl="0" marL="0" marR="0" rtl="0" algn="l">
                        <a:spcBef>
                          <a:spcPts val="0"/>
                        </a:spcBef>
                        <a:spcAft>
                          <a:spcPts val="0"/>
                        </a:spcAft>
                        <a:buNone/>
                      </a:pPr>
                      <a:r>
                        <a:rPr b="1" lang="en-US" sz="1600"/>
                        <a:t>Mrs. Stapf</a:t>
                      </a:r>
                      <a:endParaRPr/>
                    </a:p>
                    <a:p>
                      <a:pPr indent="-285750" lvl="0" marL="285750" marR="0" rtl="0" algn="l">
                        <a:spcBef>
                          <a:spcPts val="0"/>
                        </a:spcBef>
                        <a:spcAft>
                          <a:spcPts val="0"/>
                        </a:spcAft>
                        <a:buClr>
                          <a:schemeClr val="dk1"/>
                        </a:buClr>
                        <a:buSzPts val="1600"/>
                        <a:buFont typeface="Arial"/>
                        <a:buChar char="•"/>
                      </a:pPr>
                      <a:r>
                        <a:rPr lang="en-US" sz="1600"/>
                        <a:t>Born in </a:t>
                      </a:r>
                      <a:r>
                        <a:rPr lang="en-US" sz="1600"/>
                        <a:t>Tampa</a:t>
                      </a:r>
                      <a:endParaRPr sz="1600"/>
                    </a:p>
                    <a:p>
                      <a:pPr indent="-285750" lvl="0" marL="285750" marR="0" rtl="0" algn="l">
                        <a:spcBef>
                          <a:spcPts val="0"/>
                        </a:spcBef>
                        <a:spcAft>
                          <a:spcPts val="0"/>
                        </a:spcAft>
                        <a:buClr>
                          <a:schemeClr val="dk1"/>
                        </a:buClr>
                        <a:buSzPts val="1600"/>
                        <a:buFont typeface="Arial"/>
                        <a:buChar char="•"/>
                      </a:pPr>
                      <a:r>
                        <a:rPr lang="en-US" sz="1600"/>
                        <a:t>Married with a daughter and son.</a:t>
                      </a:r>
                      <a:endParaRPr/>
                    </a:p>
                    <a:p>
                      <a:pPr indent="-285750" lvl="0" marL="285750" marR="0" rtl="0" algn="l">
                        <a:spcBef>
                          <a:spcPts val="0"/>
                        </a:spcBef>
                        <a:spcAft>
                          <a:spcPts val="0"/>
                        </a:spcAft>
                        <a:buClr>
                          <a:schemeClr val="dk1"/>
                        </a:buClr>
                        <a:buSzPts val="1600"/>
                        <a:buFont typeface="Arial"/>
                        <a:buChar char="•"/>
                      </a:pPr>
                      <a:r>
                        <a:rPr lang="en-US" sz="1600"/>
                        <a:t>Loves to </a:t>
                      </a:r>
                      <a:r>
                        <a:rPr lang="en-US" sz="1600"/>
                        <a:t>cook and ride her bike.</a:t>
                      </a:r>
                      <a:endParaRPr/>
                    </a:p>
                    <a:p>
                      <a:pPr indent="-184150" lvl="0" marL="285750" marR="0" rtl="0" algn="l">
                        <a:spcBef>
                          <a:spcPts val="0"/>
                        </a:spcBef>
                        <a:spcAft>
                          <a:spcPts val="0"/>
                        </a:spcAft>
                        <a:buClr>
                          <a:schemeClr val="dk1"/>
                        </a:buClr>
                        <a:buSzPts val="1600"/>
                        <a:buFont typeface="Arial"/>
                        <a:buNone/>
                      </a:pPr>
                      <a:r>
                        <a:t/>
                      </a:r>
                      <a:endParaRPr sz="1600"/>
                    </a:p>
                    <a:p>
                      <a:pPr indent="0" lvl="0" marL="0" marR="0" rtl="0" algn="l">
                        <a:spcBef>
                          <a:spcPts val="0"/>
                        </a:spcBef>
                        <a:spcAft>
                          <a:spcPts val="0"/>
                        </a:spcAft>
                        <a:buClr>
                          <a:srgbClr val="0070C0"/>
                        </a:buClr>
                        <a:buSzPts val="1600"/>
                        <a:buFont typeface="Arial"/>
                        <a:buNone/>
                      </a:pPr>
                      <a:r>
                        <a:rPr b="1" lang="en-US" sz="1600"/>
                        <a:t>kbest</a:t>
                      </a:r>
                      <a:r>
                        <a:rPr b="1" lang="en-US" sz="1600" u="sng">
                          <a:solidFill>
                            <a:srgbClr val="0070C0"/>
                          </a:solidFill>
                          <a:hlinkClick r:id="rId7">
                            <a:extLst>
                              <a:ext uri="{A12FA001-AC4F-418D-AE19-62706E023703}">
                                <ahyp:hlinkClr val="tx"/>
                              </a:ext>
                            </a:extLst>
                          </a:hlinkClick>
                        </a:rPr>
                        <a:t>@pasco.k12.fl.us</a:t>
                      </a:r>
                      <a:r>
                        <a:rPr b="1" lang="en-US" sz="1600">
                          <a:solidFill>
                            <a:srgbClr val="0070C0"/>
                          </a:solidFill>
                        </a:rPr>
                        <a:t> </a:t>
                      </a:r>
                      <a:endParaRPr b="1" sz="1600">
                        <a:solidFill>
                          <a:srgbClr val="0070C0"/>
                        </a:solidFill>
                      </a:endParaRPr>
                    </a:p>
                  </a:txBody>
                  <a:tcPr marT="45725" marB="45725" marR="91450" marL="9145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lt1"/>
                    </a:solidFill>
                  </a:tcPr>
                </a:tc>
                <a:tc hMerge="1"/>
                <a:tc>
                  <a:txBody>
                    <a:bodyPr/>
                    <a:lstStyle/>
                    <a:p>
                      <a:pPr indent="0" lvl="0" marL="0" marR="0" rtl="0" algn="l">
                        <a:spcBef>
                          <a:spcPts val="0"/>
                        </a:spcBef>
                        <a:spcAft>
                          <a:spcPts val="0"/>
                        </a:spcAft>
                        <a:buNone/>
                      </a:pPr>
                      <a:r>
                        <a:rPr b="1" lang="en-US" sz="1600"/>
                        <a:t>Ms.</a:t>
                      </a:r>
                      <a:r>
                        <a:rPr b="1" lang="en-US" sz="1600"/>
                        <a:t> Yaw</a:t>
                      </a:r>
                      <a:endParaRPr b="1" sz="1600"/>
                    </a:p>
                    <a:p>
                      <a:pPr indent="-285750" lvl="0" marL="285750" marR="0" rtl="0" algn="l">
                        <a:spcBef>
                          <a:spcPts val="0"/>
                        </a:spcBef>
                        <a:spcAft>
                          <a:spcPts val="0"/>
                        </a:spcAft>
                        <a:buClr>
                          <a:schemeClr val="dk1"/>
                        </a:buClr>
                        <a:buSzPts val="1600"/>
                        <a:buFont typeface="Arial"/>
                        <a:buChar char="•"/>
                      </a:pPr>
                      <a:r>
                        <a:rPr lang="en-US" sz="1600"/>
                        <a:t>Born in Indiana</a:t>
                      </a:r>
                      <a:endParaRPr/>
                    </a:p>
                    <a:p>
                      <a:pPr indent="-285750" lvl="0" marL="285750" marR="0" rtl="0" algn="l">
                        <a:spcBef>
                          <a:spcPts val="0"/>
                        </a:spcBef>
                        <a:spcAft>
                          <a:spcPts val="0"/>
                        </a:spcAft>
                        <a:buClr>
                          <a:schemeClr val="dk1"/>
                        </a:buClr>
                        <a:buSzPts val="1600"/>
                        <a:buFont typeface="Arial"/>
                        <a:buChar char="•"/>
                      </a:pPr>
                      <a:r>
                        <a:rPr lang="en-US" sz="1600"/>
                        <a:t>Loves traveling </a:t>
                      </a:r>
                      <a:endParaRPr sz="1600"/>
                    </a:p>
                    <a:p>
                      <a:pPr indent="-285750" lvl="0" marL="285750" marR="0" rtl="0" algn="l">
                        <a:spcBef>
                          <a:spcPts val="0"/>
                        </a:spcBef>
                        <a:spcAft>
                          <a:spcPts val="0"/>
                        </a:spcAft>
                        <a:buClr>
                          <a:schemeClr val="dk1"/>
                        </a:buClr>
                        <a:buSzPts val="1600"/>
                        <a:buFont typeface="Arial"/>
                        <a:buChar char="•"/>
                      </a:pPr>
                      <a:r>
                        <a:rPr lang="en-US" sz="1600"/>
                        <a:t>Enjoys reading and </a:t>
                      </a:r>
                      <a:r>
                        <a:rPr lang="en-US" sz="1600"/>
                        <a:t>cooking</a:t>
                      </a:r>
                      <a:endParaRPr/>
                    </a:p>
                    <a:p>
                      <a:pPr indent="-184150" lvl="0" marL="285750" marR="0" rtl="0" algn="l">
                        <a:spcBef>
                          <a:spcPts val="0"/>
                        </a:spcBef>
                        <a:spcAft>
                          <a:spcPts val="0"/>
                        </a:spcAft>
                        <a:buClr>
                          <a:schemeClr val="dk1"/>
                        </a:buClr>
                        <a:buSzPts val="1600"/>
                        <a:buFont typeface="Arial"/>
                        <a:buNone/>
                      </a:pPr>
                      <a:r>
                        <a:t/>
                      </a:r>
                      <a:endParaRPr sz="1600"/>
                    </a:p>
                    <a:p>
                      <a:pPr indent="0" lvl="0" marL="0" marR="0" rtl="0" algn="l">
                        <a:spcBef>
                          <a:spcPts val="0"/>
                        </a:spcBef>
                        <a:spcAft>
                          <a:spcPts val="0"/>
                        </a:spcAft>
                        <a:buClr>
                          <a:srgbClr val="0070C0"/>
                        </a:buClr>
                        <a:buSzPts val="1600"/>
                        <a:buFont typeface="Arial"/>
                        <a:buNone/>
                      </a:pPr>
                      <a:r>
                        <a:rPr b="1" lang="en-US" sz="1600" u="sng">
                          <a:solidFill>
                            <a:srgbClr val="0070C0"/>
                          </a:solidFill>
                          <a:hlinkClick r:id="rId8">
                            <a:extLst>
                              <a:ext uri="{A12FA001-AC4F-418D-AE19-62706E023703}">
                                <ahyp:hlinkClr val="tx"/>
                              </a:ext>
                            </a:extLst>
                          </a:hlinkClick>
                        </a:rPr>
                        <a:t>ayaw@pasco.k12.fl.us</a:t>
                      </a:r>
                      <a:r>
                        <a:rPr b="1" lang="en-US" sz="1600">
                          <a:solidFill>
                            <a:srgbClr val="0070C0"/>
                          </a:solidFill>
                        </a:rPr>
                        <a:t> </a:t>
                      </a:r>
                      <a:endParaRPr b="1" sz="1600">
                        <a:solidFill>
                          <a:srgbClr val="0070C0"/>
                        </a:solidFill>
                      </a:endParaRPr>
                    </a:p>
                  </a:txBody>
                  <a:tcPr marT="45725" marB="45725" marR="91450" marL="9145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5"/>
          <p:cNvSpPr txBox="1"/>
          <p:nvPr>
            <p:ph idx="1" type="body"/>
          </p:nvPr>
        </p:nvSpPr>
        <p:spPr>
          <a:xfrm>
            <a:off x="838200" y="1325563"/>
            <a:ext cx="10515600" cy="4851400"/>
          </a:xfrm>
          <a:prstGeom prst="rect">
            <a:avLst/>
          </a:prstGeom>
          <a:solidFill>
            <a:schemeClr val="lt1"/>
          </a:solidFill>
          <a:ln cap="flat" cmpd="sng" w="57150">
            <a:solidFill>
              <a:schemeClr val="dk1"/>
            </a:solidFill>
            <a:prstDash val="solid"/>
            <a:round/>
            <a:headEnd len="sm" w="sm" type="none"/>
            <a:tailEnd len="sm" w="sm" type="none"/>
          </a:ln>
        </p:spPr>
        <p:txBody>
          <a:bodyPr anchorCtr="0" anchor="t" bIns="182875" lIns="182875" spcFirstLastPara="1" rIns="182875" wrap="square" tIns="182875">
            <a:noAutofit/>
          </a:bodyPr>
          <a:lstStyle/>
          <a:p>
            <a:pPr indent="-347663" lvl="0" marL="469900" rtl="0" algn="l">
              <a:lnSpc>
                <a:spcPct val="90000"/>
              </a:lnSpc>
              <a:spcBef>
                <a:spcPts val="0"/>
              </a:spcBef>
              <a:spcAft>
                <a:spcPts val="0"/>
              </a:spcAft>
              <a:buClr>
                <a:schemeClr val="dk1"/>
              </a:buClr>
              <a:buSzPts val="2800"/>
              <a:buFont typeface="Arial"/>
              <a:buChar char="•"/>
            </a:pPr>
            <a:r>
              <a:rPr b="1" lang="en-US">
                <a:latin typeface="Century Gothic"/>
                <a:ea typeface="Century Gothic"/>
                <a:cs typeface="Century Gothic"/>
                <a:sym typeface="Century Gothic"/>
              </a:rPr>
              <a:t>8:20am- </a:t>
            </a:r>
            <a:r>
              <a:rPr b="0" lang="en-US">
                <a:latin typeface="Century Gothic"/>
                <a:ea typeface="Century Gothic"/>
                <a:cs typeface="Century Gothic"/>
                <a:sym typeface="Century Gothic"/>
              </a:rPr>
              <a:t>Breakfast begins to be served.</a:t>
            </a:r>
            <a:endParaRPr/>
          </a:p>
          <a:p>
            <a:pPr indent="-347663" lvl="0" marL="469900" rtl="0" algn="l">
              <a:lnSpc>
                <a:spcPct val="90000"/>
              </a:lnSpc>
              <a:spcBef>
                <a:spcPts val="600"/>
              </a:spcBef>
              <a:spcAft>
                <a:spcPts val="0"/>
              </a:spcAft>
              <a:buClr>
                <a:schemeClr val="dk1"/>
              </a:buClr>
              <a:buSzPts val="2800"/>
              <a:buFont typeface="Arial"/>
              <a:buChar char="•"/>
            </a:pPr>
            <a:r>
              <a:rPr b="1" lang="en-US">
                <a:latin typeface="Century Gothic"/>
                <a:ea typeface="Century Gothic"/>
                <a:cs typeface="Century Gothic"/>
                <a:sym typeface="Century Gothic"/>
              </a:rPr>
              <a:t>8:30am- </a:t>
            </a:r>
            <a:r>
              <a:rPr b="0" lang="en-US">
                <a:latin typeface="Century Gothic"/>
                <a:ea typeface="Century Gothic"/>
                <a:cs typeface="Century Gothic"/>
                <a:sym typeface="Century Gothic"/>
              </a:rPr>
              <a:t>Doors Open for students to enter the classroom. Staff members are positioned around the campus to ensure students are safe before entering their classroom.</a:t>
            </a:r>
            <a:endParaRPr/>
          </a:p>
          <a:p>
            <a:pPr indent="-347663" lvl="0" marL="469900" rtl="0" algn="l">
              <a:lnSpc>
                <a:spcPct val="90000"/>
              </a:lnSpc>
              <a:spcBef>
                <a:spcPts val="600"/>
              </a:spcBef>
              <a:spcAft>
                <a:spcPts val="0"/>
              </a:spcAft>
              <a:buClr>
                <a:schemeClr val="dk1"/>
              </a:buClr>
              <a:buSzPts val="2800"/>
              <a:buFont typeface="Arial"/>
              <a:buChar char="•"/>
            </a:pPr>
            <a:r>
              <a:rPr b="1" lang="en-US">
                <a:latin typeface="Century Gothic"/>
                <a:ea typeface="Century Gothic"/>
                <a:cs typeface="Century Gothic"/>
                <a:sym typeface="Century Gothic"/>
              </a:rPr>
              <a:t>8:40am- </a:t>
            </a:r>
            <a:r>
              <a:rPr b="0" lang="en-US">
                <a:latin typeface="Century Gothic"/>
                <a:ea typeface="Century Gothic"/>
                <a:cs typeface="Century Gothic"/>
                <a:sym typeface="Century Gothic"/>
              </a:rPr>
              <a:t>Instruction Begins: Students should be in classroom before 8:40 am.</a:t>
            </a:r>
            <a:endParaRPr/>
          </a:p>
          <a:p>
            <a:pPr indent="-347663" lvl="0" marL="469900" rtl="0" algn="l">
              <a:lnSpc>
                <a:spcPct val="90000"/>
              </a:lnSpc>
              <a:spcBef>
                <a:spcPts val="600"/>
              </a:spcBef>
              <a:spcAft>
                <a:spcPts val="0"/>
              </a:spcAft>
              <a:buClr>
                <a:schemeClr val="dk1"/>
              </a:buClr>
              <a:buSzPts val="2800"/>
              <a:buFont typeface="Arial"/>
              <a:buChar char="•"/>
            </a:pPr>
            <a:r>
              <a:rPr b="1" lang="en-US">
                <a:latin typeface="Century Gothic"/>
                <a:ea typeface="Century Gothic"/>
                <a:cs typeface="Century Gothic"/>
                <a:sym typeface="Century Gothic"/>
              </a:rPr>
              <a:t>2:45pm- </a:t>
            </a:r>
            <a:r>
              <a:rPr b="0" lang="en-US">
                <a:latin typeface="Century Gothic"/>
                <a:ea typeface="Century Gothic"/>
                <a:cs typeface="Century Gothic"/>
                <a:sym typeface="Century Gothic"/>
              </a:rPr>
              <a:t>School Ends Dismissal begins for car riders, parkers, and bus riders.</a:t>
            </a:r>
            <a:endParaRPr/>
          </a:p>
          <a:p>
            <a:pPr indent="0" lvl="0" marL="0" rtl="0" algn="l">
              <a:lnSpc>
                <a:spcPct val="90000"/>
              </a:lnSpc>
              <a:spcBef>
                <a:spcPts val="600"/>
              </a:spcBef>
              <a:spcAft>
                <a:spcPts val="0"/>
              </a:spcAft>
              <a:buClr>
                <a:schemeClr val="dk1"/>
              </a:buClr>
              <a:buSzPts val="800"/>
              <a:buNone/>
            </a:pPr>
            <a:r>
              <a:t/>
            </a:r>
            <a:endParaRPr sz="800">
              <a:latin typeface="Century Gothic"/>
              <a:ea typeface="Century Gothic"/>
              <a:cs typeface="Century Gothic"/>
              <a:sym typeface="Century Gothic"/>
            </a:endParaRPr>
          </a:p>
          <a:p>
            <a:pPr indent="0" lvl="0" marL="0" rtl="0" algn="ctr">
              <a:lnSpc>
                <a:spcPct val="90000"/>
              </a:lnSpc>
              <a:spcBef>
                <a:spcPts val="600"/>
              </a:spcBef>
              <a:spcAft>
                <a:spcPts val="0"/>
              </a:spcAft>
              <a:buClr>
                <a:schemeClr val="dk1"/>
              </a:buClr>
              <a:buSzPts val="2400"/>
              <a:buNone/>
            </a:pPr>
            <a:r>
              <a:rPr b="1" lang="en-US" sz="2400">
                <a:latin typeface="Century Gothic"/>
                <a:ea typeface="Century Gothic"/>
                <a:cs typeface="Century Gothic"/>
                <a:sym typeface="Century Gothic"/>
              </a:rPr>
              <a:t>Any student arriving after the 8:40 bell, will need to be escorted by their parent to the front office for their tardy pass.</a:t>
            </a:r>
            <a:endParaRPr/>
          </a:p>
        </p:txBody>
      </p:sp>
      <p:sp>
        <p:nvSpPr>
          <p:cNvPr id="112" name="Google Shape;112;p5"/>
          <p:cNvSpPr txBox="1"/>
          <p:nvPr>
            <p:ph type="title"/>
          </p:nvPr>
        </p:nvSpPr>
        <p:spPr>
          <a:xfrm>
            <a:off x="264695" y="603"/>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13000"/>
              <a:buFont typeface="Arial"/>
              <a:buNone/>
            </a:pPr>
            <a:r>
              <a:rPr b="1" lang="en-US" sz="11300">
                <a:solidFill>
                  <a:schemeClr val="lt1"/>
                </a:solidFill>
                <a:latin typeface="Arial"/>
                <a:ea typeface="Arial"/>
                <a:cs typeface="Arial"/>
                <a:sym typeface="Arial"/>
              </a:rPr>
              <a:t>School Times</a:t>
            </a:r>
            <a:endParaRPr b="1" sz="11300">
              <a:solidFill>
                <a:schemeClr val="lt1"/>
              </a:solidFill>
              <a:latin typeface="Arial"/>
              <a:ea typeface="Arial"/>
              <a:cs typeface="Arial"/>
              <a:sym typeface="Arial"/>
            </a:endParaRPr>
          </a:p>
        </p:txBody>
      </p:sp>
      <p:pic>
        <p:nvPicPr>
          <p:cNvPr descr="mage result for bell" id="113" name="Google Shape;113;p5"/>
          <p:cNvPicPr preferRelativeResize="0"/>
          <p:nvPr/>
        </p:nvPicPr>
        <p:blipFill rotWithShape="1">
          <a:blip r:embed="rId3">
            <a:alphaModFix/>
          </a:blip>
          <a:srcRect b="0" l="0" r="0" t="0"/>
          <a:stretch/>
        </p:blipFill>
        <p:spPr>
          <a:xfrm>
            <a:off x="9981109" y="170853"/>
            <a:ext cx="1972448" cy="2018472"/>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6"/>
          <p:cNvSpPr txBox="1"/>
          <p:nvPr>
            <p:ph idx="1" type="body"/>
          </p:nvPr>
        </p:nvSpPr>
        <p:spPr>
          <a:xfrm>
            <a:off x="838200" y="1325563"/>
            <a:ext cx="10515600" cy="4851400"/>
          </a:xfrm>
          <a:prstGeom prst="rect">
            <a:avLst/>
          </a:prstGeom>
          <a:solidFill>
            <a:schemeClr val="lt1"/>
          </a:solidFill>
          <a:ln cap="flat" cmpd="sng" w="57150">
            <a:solidFill>
              <a:schemeClr val="dk1"/>
            </a:solidFill>
            <a:prstDash val="solid"/>
            <a:round/>
            <a:headEnd len="sm" w="sm" type="none"/>
            <a:tailEnd len="sm" w="sm" type="none"/>
          </a:ln>
        </p:spPr>
        <p:txBody>
          <a:bodyPr anchorCtr="0" anchor="b" bIns="182875" lIns="182875" spcFirstLastPara="1" rIns="182875" wrap="square" tIns="182875">
            <a:noAutofit/>
          </a:bodyPr>
          <a:lstStyle/>
          <a:p>
            <a:pPr indent="0" lvl="0" marL="0" rtl="0" algn="ctr">
              <a:lnSpc>
                <a:spcPct val="90000"/>
              </a:lnSpc>
              <a:spcBef>
                <a:spcPts val="0"/>
              </a:spcBef>
              <a:spcAft>
                <a:spcPts val="0"/>
              </a:spcAft>
              <a:buClr>
                <a:schemeClr val="dk1"/>
              </a:buClr>
              <a:buSzPts val="2400"/>
              <a:buNone/>
            </a:pPr>
            <a:r>
              <a:rPr b="1" lang="en-US" sz="2400"/>
              <a:t>Early Release Days Release time 12:50 pm</a:t>
            </a:r>
            <a:endParaRPr b="1" sz="2400"/>
          </a:p>
          <a:p>
            <a:pPr indent="0" lvl="0" marL="0" rtl="0" algn="ctr">
              <a:lnSpc>
                <a:spcPct val="90000"/>
              </a:lnSpc>
              <a:spcBef>
                <a:spcPts val="0"/>
              </a:spcBef>
              <a:spcAft>
                <a:spcPts val="0"/>
              </a:spcAft>
              <a:buClr>
                <a:schemeClr val="dk1"/>
              </a:buClr>
              <a:buSzPts val="2400"/>
              <a:buNone/>
            </a:pPr>
            <a:r>
              <a:t/>
            </a:r>
            <a:endParaRPr b="1" sz="2400"/>
          </a:p>
          <a:p>
            <a:pPr indent="0" lvl="0" marL="0" rtl="0" algn="ctr">
              <a:lnSpc>
                <a:spcPct val="90000"/>
              </a:lnSpc>
              <a:spcBef>
                <a:spcPts val="0"/>
              </a:spcBef>
              <a:spcAft>
                <a:spcPts val="0"/>
              </a:spcAft>
              <a:buClr>
                <a:schemeClr val="dk1"/>
              </a:buClr>
              <a:buSzPts val="2400"/>
              <a:buNone/>
            </a:pPr>
            <a:r>
              <a:t/>
            </a:r>
            <a:endParaRPr b="1" sz="2400"/>
          </a:p>
          <a:p>
            <a:pPr indent="0" lvl="0" marL="0" rtl="0" algn="ctr">
              <a:lnSpc>
                <a:spcPct val="90000"/>
              </a:lnSpc>
              <a:spcBef>
                <a:spcPts val="0"/>
              </a:spcBef>
              <a:spcAft>
                <a:spcPts val="0"/>
              </a:spcAft>
              <a:buClr>
                <a:schemeClr val="dk1"/>
              </a:buClr>
              <a:buSzPts val="2400"/>
              <a:buNone/>
            </a:pPr>
            <a:r>
              <a:rPr b="1" lang="en-US" sz="2400"/>
              <a:t>September</a:t>
            </a:r>
            <a:r>
              <a:rPr b="1" lang="en-US" sz="2400"/>
              <a:t> 8th, 2021</a:t>
            </a:r>
            <a:endParaRPr b="1" sz="2400"/>
          </a:p>
          <a:p>
            <a:pPr indent="0" lvl="0" marL="0" rtl="0" algn="ctr">
              <a:lnSpc>
                <a:spcPct val="90000"/>
              </a:lnSpc>
              <a:spcBef>
                <a:spcPts val="0"/>
              </a:spcBef>
              <a:spcAft>
                <a:spcPts val="0"/>
              </a:spcAft>
              <a:buClr>
                <a:schemeClr val="dk1"/>
              </a:buClr>
              <a:buSzPts val="2400"/>
              <a:buNone/>
            </a:pPr>
            <a:r>
              <a:rPr b="1" lang="en-US" sz="2400"/>
              <a:t>October 6th, 2021</a:t>
            </a:r>
            <a:endParaRPr b="1" sz="2400"/>
          </a:p>
          <a:p>
            <a:pPr indent="0" lvl="0" marL="0" rtl="0" algn="ctr">
              <a:lnSpc>
                <a:spcPct val="90000"/>
              </a:lnSpc>
              <a:spcBef>
                <a:spcPts val="0"/>
              </a:spcBef>
              <a:spcAft>
                <a:spcPts val="0"/>
              </a:spcAft>
              <a:buClr>
                <a:schemeClr val="dk1"/>
              </a:buClr>
              <a:buSzPts val="2400"/>
              <a:buNone/>
            </a:pPr>
            <a:r>
              <a:rPr b="1" lang="en-US" sz="2400"/>
              <a:t>November 10th, 2021</a:t>
            </a:r>
            <a:endParaRPr b="1" sz="2400"/>
          </a:p>
          <a:p>
            <a:pPr indent="0" lvl="0" marL="0" rtl="0" algn="ctr">
              <a:lnSpc>
                <a:spcPct val="90000"/>
              </a:lnSpc>
              <a:spcBef>
                <a:spcPts val="0"/>
              </a:spcBef>
              <a:spcAft>
                <a:spcPts val="0"/>
              </a:spcAft>
              <a:buClr>
                <a:schemeClr val="dk1"/>
              </a:buClr>
              <a:buSzPts val="2400"/>
              <a:buNone/>
            </a:pPr>
            <a:r>
              <a:rPr b="1" lang="en-US" sz="2400"/>
              <a:t>December 8th, 2021</a:t>
            </a:r>
            <a:endParaRPr b="1" sz="2400"/>
          </a:p>
          <a:p>
            <a:pPr indent="0" lvl="0" marL="0" rtl="0" algn="ctr">
              <a:lnSpc>
                <a:spcPct val="90000"/>
              </a:lnSpc>
              <a:spcBef>
                <a:spcPts val="0"/>
              </a:spcBef>
              <a:spcAft>
                <a:spcPts val="0"/>
              </a:spcAft>
              <a:buClr>
                <a:schemeClr val="dk1"/>
              </a:buClr>
              <a:buSzPts val="2400"/>
              <a:buNone/>
            </a:pPr>
            <a:r>
              <a:rPr b="1" lang="en-US" sz="2400"/>
              <a:t>January 12th, 2021</a:t>
            </a:r>
            <a:endParaRPr b="1" sz="2400"/>
          </a:p>
          <a:p>
            <a:pPr indent="0" lvl="0" marL="0" rtl="0" algn="ctr">
              <a:lnSpc>
                <a:spcPct val="90000"/>
              </a:lnSpc>
              <a:spcBef>
                <a:spcPts val="0"/>
              </a:spcBef>
              <a:spcAft>
                <a:spcPts val="0"/>
              </a:spcAft>
              <a:buClr>
                <a:schemeClr val="dk1"/>
              </a:buClr>
              <a:buSzPts val="2400"/>
              <a:buNone/>
            </a:pPr>
            <a:r>
              <a:rPr b="1" lang="en-US" sz="2400"/>
              <a:t>February 2nd, 2021</a:t>
            </a:r>
            <a:endParaRPr b="1" sz="2400"/>
          </a:p>
          <a:p>
            <a:pPr indent="0" lvl="0" marL="0" rtl="0" algn="ctr">
              <a:lnSpc>
                <a:spcPct val="90000"/>
              </a:lnSpc>
              <a:spcBef>
                <a:spcPts val="0"/>
              </a:spcBef>
              <a:spcAft>
                <a:spcPts val="0"/>
              </a:spcAft>
              <a:buClr>
                <a:schemeClr val="dk1"/>
              </a:buClr>
              <a:buSzPts val="2400"/>
              <a:buNone/>
            </a:pPr>
            <a:r>
              <a:rPr b="1" lang="en-US" sz="2400"/>
              <a:t>March 9th, 2021</a:t>
            </a:r>
            <a:endParaRPr b="1" sz="2400"/>
          </a:p>
          <a:p>
            <a:pPr indent="0" lvl="0" marL="0" rtl="0" algn="ctr">
              <a:lnSpc>
                <a:spcPct val="90000"/>
              </a:lnSpc>
              <a:spcBef>
                <a:spcPts val="0"/>
              </a:spcBef>
              <a:spcAft>
                <a:spcPts val="0"/>
              </a:spcAft>
              <a:buClr>
                <a:schemeClr val="dk1"/>
              </a:buClr>
              <a:buSzPts val="2400"/>
              <a:buNone/>
            </a:pPr>
            <a:r>
              <a:rPr b="1" lang="en-US" sz="2400"/>
              <a:t>April 13th, 2021</a:t>
            </a:r>
            <a:endParaRPr b="1" sz="2400"/>
          </a:p>
          <a:p>
            <a:pPr indent="0" lvl="0" marL="0" rtl="0" algn="ctr">
              <a:lnSpc>
                <a:spcPct val="90000"/>
              </a:lnSpc>
              <a:spcBef>
                <a:spcPts val="0"/>
              </a:spcBef>
              <a:spcAft>
                <a:spcPts val="0"/>
              </a:spcAft>
              <a:buClr>
                <a:schemeClr val="dk1"/>
              </a:buClr>
              <a:buSzPts val="2400"/>
              <a:buNone/>
            </a:pPr>
            <a:r>
              <a:t/>
            </a:r>
            <a:endParaRPr b="1" sz="2400"/>
          </a:p>
        </p:txBody>
      </p:sp>
      <p:sp>
        <p:nvSpPr>
          <p:cNvPr id="119" name="Google Shape;119;p6"/>
          <p:cNvSpPr txBox="1"/>
          <p:nvPr>
            <p:ph type="title"/>
          </p:nvPr>
        </p:nvSpPr>
        <p:spPr>
          <a:xfrm>
            <a:off x="264701" y="600"/>
            <a:ext cx="116337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13000"/>
              <a:buFont typeface="Arial"/>
              <a:buNone/>
            </a:pPr>
            <a:r>
              <a:rPr b="1" lang="en-US" sz="9300">
                <a:solidFill>
                  <a:schemeClr val="lt1"/>
                </a:solidFill>
                <a:latin typeface="Arial"/>
                <a:ea typeface="Arial"/>
                <a:cs typeface="Arial"/>
                <a:sym typeface="Arial"/>
              </a:rPr>
              <a:t>Early Release Days</a:t>
            </a:r>
            <a:endParaRPr b="1" sz="9300">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7"/>
          <p:cNvSpPr txBox="1"/>
          <p:nvPr>
            <p:ph idx="1" type="body"/>
          </p:nvPr>
        </p:nvSpPr>
        <p:spPr>
          <a:xfrm>
            <a:off x="838200" y="1325563"/>
            <a:ext cx="10515600" cy="4851400"/>
          </a:xfrm>
          <a:prstGeom prst="rect">
            <a:avLst/>
          </a:prstGeom>
          <a:solidFill>
            <a:schemeClr val="lt1"/>
          </a:solidFill>
          <a:ln cap="flat" cmpd="sng" w="57150">
            <a:solidFill>
              <a:schemeClr val="dk1"/>
            </a:solidFill>
            <a:prstDash val="solid"/>
            <a:round/>
            <a:headEnd len="sm" w="sm" type="none"/>
            <a:tailEnd len="sm" w="sm" type="none"/>
          </a:ln>
        </p:spPr>
        <p:txBody>
          <a:bodyPr anchorCtr="0" anchor="t" bIns="182875" lIns="182875" spcFirstLastPara="1" rIns="182875" wrap="square" tIns="182875">
            <a:noAutofit/>
          </a:bodyPr>
          <a:lstStyle/>
          <a:p>
            <a:pPr indent="-444500" lvl="0" marL="457200" rtl="0" algn="l">
              <a:lnSpc>
                <a:spcPct val="90000"/>
              </a:lnSpc>
              <a:spcBef>
                <a:spcPts val="600"/>
              </a:spcBef>
              <a:spcAft>
                <a:spcPts val="0"/>
              </a:spcAft>
              <a:buClr>
                <a:schemeClr val="dk1"/>
              </a:buClr>
              <a:buSzPts val="2800"/>
              <a:buFont typeface="Noto Sans Symbols"/>
              <a:buChar char="❖"/>
            </a:pPr>
            <a:r>
              <a:rPr lang="en-US">
                <a:latin typeface="Century Gothic"/>
                <a:ea typeface="Century Gothic"/>
                <a:cs typeface="Century Gothic"/>
                <a:sym typeface="Century Gothic"/>
              </a:rPr>
              <a:t>As of now, there will be no visitors for lunch. We will keep you posted on when you can sign up for a lunch reservation :) </a:t>
            </a:r>
            <a:endParaRPr/>
          </a:p>
          <a:p>
            <a:pPr indent="-266700" lvl="0" marL="457200" rtl="0" algn="l">
              <a:lnSpc>
                <a:spcPct val="90000"/>
              </a:lnSpc>
              <a:spcBef>
                <a:spcPts val="600"/>
              </a:spcBef>
              <a:spcAft>
                <a:spcPts val="0"/>
              </a:spcAft>
              <a:buClr>
                <a:schemeClr val="dk1"/>
              </a:buClr>
              <a:buSzPts val="2800"/>
              <a:buFont typeface="Noto Sans Symbols"/>
              <a:buNone/>
            </a:pPr>
            <a:r>
              <a:t/>
            </a:r>
            <a:endParaRPr b="0">
              <a:latin typeface="Century Gothic"/>
              <a:ea typeface="Century Gothic"/>
              <a:cs typeface="Century Gothic"/>
              <a:sym typeface="Century Gothic"/>
            </a:endParaRPr>
          </a:p>
          <a:p>
            <a:pPr indent="0" lvl="1" marL="469900" rtl="0" algn="l">
              <a:lnSpc>
                <a:spcPct val="90000"/>
              </a:lnSpc>
              <a:spcBef>
                <a:spcPts val="600"/>
              </a:spcBef>
              <a:spcAft>
                <a:spcPts val="0"/>
              </a:spcAft>
              <a:buClr>
                <a:schemeClr val="dk1"/>
              </a:buClr>
              <a:buSzPts val="2400"/>
              <a:buNone/>
            </a:pPr>
            <a:r>
              <a:rPr b="1" lang="en-US" u="sng">
                <a:latin typeface="Century Gothic"/>
                <a:ea typeface="Century Gothic"/>
                <a:cs typeface="Century Gothic"/>
                <a:sym typeface="Century Gothic"/>
              </a:rPr>
              <a:t>4th Grade Lunch Times:</a:t>
            </a:r>
            <a:r>
              <a:rPr b="1" lang="en-US">
                <a:latin typeface="Century Gothic"/>
                <a:ea typeface="Century Gothic"/>
                <a:cs typeface="Century Gothic"/>
                <a:sym typeface="Century Gothic"/>
              </a:rPr>
              <a:t> </a:t>
            </a:r>
            <a:r>
              <a:rPr b="0" lang="en-US">
                <a:latin typeface="Century Gothic"/>
                <a:ea typeface="Century Gothic"/>
                <a:cs typeface="Century Gothic"/>
                <a:sym typeface="Century Gothic"/>
              </a:rPr>
              <a:t>12:2</a:t>
            </a:r>
            <a:r>
              <a:rPr lang="en-US">
                <a:latin typeface="Century Gothic"/>
                <a:ea typeface="Century Gothic"/>
                <a:cs typeface="Century Gothic"/>
                <a:sym typeface="Century Gothic"/>
              </a:rPr>
              <a:t>0</a:t>
            </a:r>
            <a:r>
              <a:rPr b="0" lang="en-US">
                <a:latin typeface="Century Gothic"/>
                <a:ea typeface="Century Gothic"/>
                <a:cs typeface="Century Gothic"/>
                <a:sym typeface="Century Gothic"/>
              </a:rPr>
              <a:t>-12:5</a:t>
            </a:r>
            <a:r>
              <a:rPr lang="en-US">
                <a:latin typeface="Century Gothic"/>
                <a:ea typeface="Century Gothic"/>
                <a:cs typeface="Century Gothic"/>
                <a:sym typeface="Century Gothic"/>
              </a:rPr>
              <a:t>0</a:t>
            </a:r>
            <a:r>
              <a:rPr b="0" lang="en-US">
                <a:latin typeface="Century Gothic"/>
                <a:ea typeface="Century Gothic"/>
                <a:cs typeface="Century Gothic"/>
                <a:sym typeface="Century Gothic"/>
              </a:rPr>
              <a:t> or 12:30-1:00 Daily</a:t>
            </a:r>
            <a:endParaRPr/>
          </a:p>
          <a:p>
            <a:pPr indent="0" lvl="1" marL="469900" rtl="0" algn="l">
              <a:lnSpc>
                <a:spcPct val="90000"/>
              </a:lnSpc>
              <a:spcBef>
                <a:spcPts val="600"/>
              </a:spcBef>
              <a:spcAft>
                <a:spcPts val="0"/>
              </a:spcAft>
              <a:buClr>
                <a:schemeClr val="dk1"/>
              </a:buClr>
              <a:buSzPts val="400"/>
              <a:buNone/>
            </a:pPr>
            <a:r>
              <a:t/>
            </a:r>
            <a:endParaRPr b="1" sz="400" u="sng">
              <a:latin typeface="Century Gothic"/>
              <a:ea typeface="Century Gothic"/>
              <a:cs typeface="Century Gothic"/>
              <a:sym typeface="Century Gothic"/>
            </a:endParaRPr>
          </a:p>
          <a:p>
            <a:pPr indent="0" lvl="1" marL="469900" rtl="0" algn="l">
              <a:lnSpc>
                <a:spcPct val="90000"/>
              </a:lnSpc>
              <a:spcBef>
                <a:spcPts val="600"/>
              </a:spcBef>
              <a:spcAft>
                <a:spcPts val="0"/>
              </a:spcAft>
              <a:buClr>
                <a:schemeClr val="dk1"/>
              </a:buClr>
              <a:buSzPts val="2400"/>
              <a:buNone/>
            </a:pPr>
            <a:r>
              <a:rPr b="1" lang="en-US" u="sng">
                <a:latin typeface="Century Gothic"/>
                <a:ea typeface="Century Gothic"/>
                <a:cs typeface="Century Gothic"/>
                <a:sym typeface="Century Gothic"/>
              </a:rPr>
              <a:t>Specials:</a:t>
            </a:r>
            <a:r>
              <a:rPr b="1" lang="en-US">
                <a:latin typeface="Century Gothic"/>
                <a:ea typeface="Century Gothic"/>
                <a:cs typeface="Century Gothic"/>
                <a:sym typeface="Century Gothic"/>
              </a:rPr>
              <a:t> </a:t>
            </a:r>
            <a:r>
              <a:rPr b="0" lang="en-US">
                <a:latin typeface="Century Gothic"/>
                <a:ea typeface="Century Gothic"/>
                <a:cs typeface="Century Gothic"/>
                <a:sym typeface="Century Gothic"/>
              </a:rPr>
              <a:t>10:20-11:0</a:t>
            </a:r>
            <a:r>
              <a:rPr lang="en-US">
                <a:latin typeface="Century Gothic"/>
                <a:ea typeface="Century Gothic"/>
                <a:cs typeface="Century Gothic"/>
                <a:sym typeface="Century Gothic"/>
              </a:rPr>
              <a:t>0</a:t>
            </a:r>
            <a:r>
              <a:rPr b="0" lang="en-US">
                <a:latin typeface="Century Gothic"/>
                <a:ea typeface="Century Gothic"/>
                <a:cs typeface="Century Gothic"/>
                <a:sym typeface="Century Gothic"/>
              </a:rPr>
              <a:t>, except every other Wednesday 8:50-9:35</a:t>
            </a:r>
            <a:endParaRPr/>
          </a:p>
          <a:p>
            <a:pPr indent="0" lvl="0" marL="0" rtl="0" algn="l">
              <a:lnSpc>
                <a:spcPct val="90000"/>
              </a:lnSpc>
              <a:spcBef>
                <a:spcPts val="600"/>
              </a:spcBef>
              <a:spcAft>
                <a:spcPts val="0"/>
              </a:spcAft>
              <a:buClr>
                <a:schemeClr val="dk1"/>
              </a:buClr>
              <a:buSzPts val="1027"/>
              <a:buNone/>
            </a:pPr>
            <a:r>
              <a:t/>
            </a:r>
            <a:endParaRPr b="0">
              <a:latin typeface="Century Gothic"/>
              <a:ea typeface="Century Gothic"/>
              <a:cs typeface="Century Gothic"/>
              <a:sym typeface="Century Gothic"/>
            </a:endParaRPr>
          </a:p>
          <a:p>
            <a:pPr indent="0" lvl="0" marL="0" rtl="0" algn="l">
              <a:lnSpc>
                <a:spcPct val="90000"/>
              </a:lnSpc>
              <a:spcBef>
                <a:spcPts val="600"/>
              </a:spcBef>
              <a:spcAft>
                <a:spcPts val="0"/>
              </a:spcAft>
              <a:buClr>
                <a:schemeClr val="dk1"/>
              </a:buClr>
              <a:buSzPts val="1027"/>
              <a:buNone/>
            </a:pPr>
            <a:r>
              <a:rPr b="0" lang="en-US">
                <a:latin typeface="Century Gothic"/>
                <a:ea typeface="Century Gothic"/>
                <a:cs typeface="Century Gothic"/>
                <a:sym typeface="Century Gothic"/>
              </a:rPr>
              <a:t>**Please see sheet sent home with class specific schedule</a:t>
            </a:r>
            <a:r>
              <a:rPr lang="en-US">
                <a:latin typeface="Century Gothic"/>
                <a:ea typeface="Century Gothic"/>
                <a:cs typeface="Century Gothic"/>
                <a:sym typeface="Century Gothic"/>
              </a:rPr>
              <a:t>.</a:t>
            </a:r>
            <a:endParaRPr b="0">
              <a:latin typeface="Century Gothic"/>
              <a:ea typeface="Century Gothic"/>
              <a:cs typeface="Century Gothic"/>
              <a:sym typeface="Century Gothic"/>
            </a:endParaRPr>
          </a:p>
        </p:txBody>
      </p:sp>
      <p:sp>
        <p:nvSpPr>
          <p:cNvPr id="125" name="Google Shape;125;p7"/>
          <p:cNvSpPr txBox="1"/>
          <p:nvPr>
            <p:ph type="title"/>
          </p:nvPr>
        </p:nvSpPr>
        <p:spPr>
          <a:xfrm>
            <a:off x="264701" y="600"/>
            <a:ext cx="119274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13000"/>
              <a:buFont typeface="Arial"/>
              <a:buNone/>
            </a:pPr>
            <a:r>
              <a:rPr b="1" lang="en-US" sz="10000">
                <a:solidFill>
                  <a:schemeClr val="lt1"/>
                </a:solidFill>
                <a:latin typeface="Arial"/>
                <a:ea typeface="Arial"/>
                <a:cs typeface="Arial"/>
                <a:sym typeface="Arial"/>
              </a:rPr>
              <a:t>Lunch &amp; Specials</a:t>
            </a:r>
            <a:endParaRPr b="1" sz="10000">
              <a:solidFill>
                <a:schemeClr val="lt1"/>
              </a:solidFill>
              <a:latin typeface="Arial"/>
              <a:ea typeface="Arial"/>
              <a:cs typeface="Arial"/>
              <a:sym typeface="Arial"/>
            </a:endParaRPr>
          </a:p>
        </p:txBody>
      </p:sp>
      <p:pic>
        <p:nvPicPr>
          <p:cNvPr descr="mage result for lunch" id="126" name="Google Shape;126;p7"/>
          <p:cNvPicPr preferRelativeResize="0"/>
          <p:nvPr/>
        </p:nvPicPr>
        <p:blipFill rotWithShape="1">
          <a:blip r:embed="rId3">
            <a:alphaModFix/>
          </a:blip>
          <a:srcRect b="0" l="0" r="0" t="0"/>
          <a:stretch/>
        </p:blipFill>
        <p:spPr>
          <a:xfrm>
            <a:off x="0" y="3087548"/>
            <a:ext cx="1567582" cy="1567582"/>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8"/>
          <p:cNvSpPr txBox="1"/>
          <p:nvPr>
            <p:ph idx="1" type="body"/>
          </p:nvPr>
        </p:nvSpPr>
        <p:spPr>
          <a:xfrm>
            <a:off x="838200" y="1237200"/>
            <a:ext cx="10515600" cy="4597500"/>
          </a:xfrm>
          <a:prstGeom prst="rect">
            <a:avLst/>
          </a:prstGeom>
          <a:solidFill>
            <a:schemeClr val="lt1"/>
          </a:solidFill>
          <a:ln cap="flat" cmpd="sng" w="57150">
            <a:solidFill>
              <a:schemeClr val="dk1"/>
            </a:solidFill>
            <a:prstDash val="solid"/>
            <a:round/>
            <a:headEnd len="sm" w="sm" type="none"/>
            <a:tailEnd len="sm" w="sm" type="none"/>
          </a:ln>
        </p:spPr>
        <p:txBody>
          <a:bodyPr anchorCtr="0" anchor="t" bIns="182875" lIns="182875" spcFirstLastPara="1" rIns="182875" wrap="square" tIns="182875">
            <a:noAutofit/>
          </a:bodyPr>
          <a:lstStyle/>
          <a:p>
            <a:pPr indent="-444500" lvl="0" marL="457200" rtl="0" algn="l">
              <a:lnSpc>
                <a:spcPct val="90000"/>
              </a:lnSpc>
              <a:spcBef>
                <a:spcPts val="0"/>
              </a:spcBef>
              <a:spcAft>
                <a:spcPts val="0"/>
              </a:spcAft>
              <a:buClr>
                <a:schemeClr val="dk1"/>
              </a:buClr>
              <a:buSzPts val="2700"/>
              <a:buFont typeface="Noto Sans Symbols"/>
              <a:buChar char="❖"/>
            </a:pPr>
            <a:r>
              <a:rPr b="1" lang="en-US" sz="2700" u="sng">
                <a:latin typeface="Century Gothic"/>
                <a:ea typeface="Century Gothic"/>
                <a:cs typeface="Century Gothic"/>
                <a:sym typeface="Century Gothic"/>
              </a:rPr>
              <a:t>Sanders Website</a:t>
            </a:r>
            <a:r>
              <a:rPr lang="en-US" sz="2700">
                <a:latin typeface="Century Gothic"/>
                <a:ea typeface="Century Gothic"/>
                <a:cs typeface="Century Gothic"/>
                <a:sym typeface="Century Gothic"/>
              </a:rPr>
              <a:t>- The foundation for all communication at SMES. This will allow you to see upcoming events, special flyers, school policies, grade level specific information, Twitter and Facebook feed, etc. </a:t>
            </a:r>
            <a:r>
              <a:rPr i="1" lang="en-US" sz="2700">
                <a:latin typeface="Century Gothic"/>
                <a:ea typeface="Century Gothic"/>
                <a:cs typeface="Century Gothic"/>
                <a:sym typeface="Century Gothic"/>
              </a:rPr>
              <a:t>One stop shop!</a:t>
            </a:r>
            <a:endParaRPr/>
          </a:p>
          <a:p>
            <a:pPr indent="-444500" lvl="0" marL="457200" rtl="0" algn="l">
              <a:lnSpc>
                <a:spcPct val="90000"/>
              </a:lnSpc>
              <a:spcBef>
                <a:spcPts val="1000"/>
              </a:spcBef>
              <a:spcAft>
                <a:spcPts val="0"/>
              </a:spcAft>
              <a:buClr>
                <a:schemeClr val="dk1"/>
              </a:buClr>
              <a:buSzPts val="2700"/>
              <a:buFont typeface="Noto Sans Symbols"/>
              <a:buChar char="❖"/>
            </a:pPr>
            <a:r>
              <a:rPr lang="en-US" sz="2700">
                <a:latin typeface="Century Gothic"/>
                <a:ea typeface="Century Gothic"/>
                <a:cs typeface="Century Gothic"/>
                <a:sym typeface="Century Gothic"/>
              </a:rPr>
              <a:t>4th Grade will do </a:t>
            </a:r>
            <a:r>
              <a:rPr b="1" lang="en-US" sz="2700">
                <a:latin typeface="Century Gothic"/>
                <a:ea typeface="Century Gothic"/>
                <a:cs typeface="Century Gothic"/>
                <a:sym typeface="Century Gothic"/>
              </a:rPr>
              <a:t>ALL</a:t>
            </a:r>
            <a:r>
              <a:rPr lang="en-US" sz="2700">
                <a:latin typeface="Century Gothic"/>
                <a:ea typeface="Century Gothic"/>
                <a:cs typeface="Century Gothic"/>
                <a:sym typeface="Century Gothic"/>
              </a:rPr>
              <a:t> communication through ClassDojo. </a:t>
            </a:r>
            <a:endParaRPr/>
          </a:p>
          <a:p>
            <a:pPr indent="-444500" lvl="0" marL="457200" rtl="0" algn="l">
              <a:lnSpc>
                <a:spcPct val="90000"/>
              </a:lnSpc>
              <a:spcBef>
                <a:spcPts val="1000"/>
              </a:spcBef>
              <a:spcAft>
                <a:spcPts val="0"/>
              </a:spcAft>
              <a:buClr>
                <a:schemeClr val="dk1"/>
              </a:buClr>
              <a:buSzPts val="2700"/>
              <a:buFont typeface="Noto Sans Symbols"/>
              <a:buChar char="❖"/>
            </a:pPr>
            <a:r>
              <a:rPr lang="en-US" sz="2700">
                <a:latin typeface="Century Gothic"/>
                <a:ea typeface="Century Gothic"/>
                <a:cs typeface="Century Gothic"/>
                <a:sym typeface="Century Gothic"/>
              </a:rPr>
              <a:t>A monthly letter will be sent home (via Dojo) about our task, standards, and happenings in the pod.</a:t>
            </a:r>
            <a:endParaRPr sz="2700">
              <a:latin typeface="Century Gothic"/>
              <a:ea typeface="Century Gothic"/>
              <a:cs typeface="Century Gothic"/>
              <a:sym typeface="Century Gothic"/>
            </a:endParaRPr>
          </a:p>
          <a:p>
            <a:pPr indent="-444500" lvl="0" marL="457200" rtl="0" algn="l">
              <a:lnSpc>
                <a:spcPct val="90000"/>
              </a:lnSpc>
              <a:spcBef>
                <a:spcPts val="1000"/>
              </a:spcBef>
              <a:spcAft>
                <a:spcPts val="0"/>
              </a:spcAft>
              <a:buSzPts val="2700"/>
              <a:buFont typeface="Century Gothic"/>
              <a:buChar char="❖"/>
            </a:pPr>
            <a:r>
              <a:rPr lang="en-US" sz="2700">
                <a:latin typeface="Century Gothic"/>
                <a:ea typeface="Century Gothic"/>
                <a:cs typeface="Century Gothic"/>
                <a:sym typeface="Century Gothic"/>
              </a:rPr>
              <a:t>The Ron Clark Academy app is a new app we will be using at SMES. This is where your child will earn points for a job well done! All points will contribute to overall house points! </a:t>
            </a:r>
            <a:endParaRPr sz="2700">
              <a:latin typeface="Century Gothic"/>
              <a:ea typeface="Century Gothic"/>
              <a:cs typeface="Century Gothic"/>
              <a:sym typeface="Century Gothic"/>
            </a:endParaRPr>
          </a:p>
          <a:p>
            <a:pPr indent="0" lvl="0" marL="0" rtl="0" algn="l">
              <a:lnSpc>
                <a:spcPct val="90000"/>
              </a:lnSpc>
              <a:spcBef>
                <a:spcPts val="1000"/>
              </a:spcBef>
              <a:spcAft>
                <a:spcPts val="0"/>
              </a:spcAft>
              <a:buClr>
                <a:schemeClr val="dk1"/>
              </a:buClr>
              <a:buSzPts val="2700"/>
              <a:buNone/>
            </a:pPr>
            <a:r>
              <a:rPr b="1" lang="en-US" sz="2700">
                <a:latin typeface="Century Gothic"/>
                <a:ea typeface="Century Gothic"/>
                <a:cs typeface="Century Gothic"/>
                <a:sym typeface="Century Gothic"/>
              </a:rPr>
              <a:t>Please also refer to the sheet sent home at meet the teacher or on the first day.</a:t>
            </a:r>
            <a:endParaRPr b="1" sz="2700">
              <a:latin typeface="Century Gothic"/>
              <a:ea typeface="Century Gothic"/>
              <a:cs typeface="Century Gothic"/>
              <a:sym typeface="Century Gothic"/>
            </a:endParaRPr>
          </a:p>
        </p:txBody>
      </p:sp>
      <p:sp>
        <p:nvSpPr>
          <p:cNvPr id="132" name="Google Shape;132;p8"/>
          <p:cNvSpPr txBox="1"/>
          <p:nvPr>
            <p:ph type="title"/>
          </p:nvPr>
        </p:nvSpPr>
        <p:spPr>
          <a:xfrm>
            <a:off x="264695" y="603"/>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13000"/>
              <a:buFont typeface="Arial"/>
              <a:buNone/>
            </a:pPr>
            <a:r>
              <a:rPr b="1" lang="en-US" sz="10000">
                <a:solidFill>
                  <a:schemeClr val="lt1"/>
                </a:solidFill>
                <a:latin typeface="Arial"/>
                <a:ea typeface="Arial"/>
                <a:cs typeface="Arial"/>
                <a:sym typeface="Arial"/>
              </a:rPr>
              <a:t>Communication</a:t>
            </a:r>
            <a:endParaRPr b="1" sz="10000">
              <a:solidFill>
                <a:schemeClr val="lt1"/>
              </a:solidFill>
              <a:latin typeface="Arial"/>
              <a:ea typeface="Arial"/>
              <a:cs typeface="Arial"/>
              <a:sym typeface="Arial"/>
            </a:endParaRPr>
          </a:p>
        </p:txBody>
      </p:sp>
      <p:pic>
        <p:nvPicPr>
          <p:cNvPr descr="mage result for classdojo" id="133" name="Google Shape;133;p8"/>
          <p:cNvPicPr preferRelativeResize="0"/>
          <p:nvPr/>
        </p:nvPicPr>
        <p:blipFill rotWithShape="1">
          <a:blip r:embed="rId3">
            <a:alphaModFix/>
          </a:blip>
          <a:srcRect b="0" l="0" r="0" t="0"/>
          <a:stretch/>
        </p:blipFill>
        <p:spPr>
          <a:xfrm>
            <a:off x="10536382" y="5083281"/>
            <a:ext cx="1655618" cy="2010393"/>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id="139" name="Google Shape;139;gea02c70d84_0_17"/>
          <p:cNvPicPr preferRelativeResize="0"/>
          <p:nvPr/>
        </p:nvPicPr>
        <p:blipFill>
          <a:blip r:embed="rId3">
            <a:alphaModFix/>
          </a:blip>
          <a:stretch>
            <a:fillRect/>
          </a:stretch>
        </p:blipFill>
        <p:spPr>
          <a:xfrm>
            <a:off x="2438850" y="703300"/>
            <a:ext cx="7524750" cy="57721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2019-08-17T02:52:03Z</dcterms:created>
  <dc:creator>Microsoft Office User</dc:creator>
</cp:coreProperties>
</file>